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71" r:id="rId6"/>
    <p:sldId id="272" r:id="rId7"/>
    <p:sldId id="266" r:id="rId8"/>
    <p:sldId id="259" r:id="rId9"/>
    <p:sldId id="297" r:id="rId10"/>
    <p:sldId id="298" r:id="rId11"/>
    <p:sldId id="296" r:id="rId12"/>
    <p:sldId id="275" r:id="rId13"/>
    <p:sldId id="276" r:id="rId14"/>
    <p:sldId id="277" r:id="rId15"/>
    <p:sldId id="278" r:id="rId16"/>
    <p:sldId id="260"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302" r:id="rId35"/>
    <p:sldId id="261" r:id="rId36"/>
    <p:sldId id="304" r:id="rId37"/>
    <p:sldId id="305" r:id="rId38"/>
    <p:sldId id="306" r:id="rId39"/>
    <p:sldId id="307" r:id="rId40"/>
    <p:sldId id="308" r:id="rId41"/>
    <p:sldId id="309" r:id="rId42"/>
    <p:sldId id="310" r:id="rId43"/>
    <p:sldId id="303" r:id="rId44"/>
    <p:sldId id="262" r:id="rId45"/>
    <p:sldId id="263" r:id="rId46"/>
    <p:sldId id="264" r:id="rId47"/>
    <p:sldId id="267" r:id="rId48"/>
    <p:sldId id="265" r:id="rId49"/>
    <p:sldId id="268" r:id="rId50"/>
    <p:sldId id="269" r:id="rId51"/>
    <p:sldId id="274" r:id="rId52"/>
    <p:sldId id="273" r:id="rId53"/>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94CC5-0244-4A61-9841-63D48307CC24}" type="doc">
      <dgm:prSet loTypeId="urn:microsoft.com/office/officeart/2005/8/layout/cycle3" loCatId="cycle" qsTypeId="urn:microsoft.com/office/officeart/2005/8/quickstyle/3d2" qsCatId="3D" csTypeId="urn:microsoft.com/office/officeart/2005/8/colors/colorful1#1" csCatId="colorful" phldr="1"/>
      <dgm:spPr/>
      <dgm:t>
        <a:bodyPr/>
        <a:lstStyle/>
        <a:p>
          <a:endParaRPr lang="es-GT"/>
        </a:p>
      </dgm:t>
    </dgm:pt>
    <dgm:pt modelId="{F20B58B6-CF95-4F01-9AE4-A891F1200802}">
      <dgm:prSet phldrT="[Texto]"/>
      <dgm:spPr/>
      <dgm:t>
        <a:bodyPr/>
        <a:lstStyle/>
        <a:p>
          <a:r>
            <a:rPr lang="es-GT" dirty="0" err="1" smtClean="0"/>
            <a:t>Stage</a:t>
          </a:r>
          <a:r>
            <a:rPr lang="es-GT" dirty="0" smtClean="0"/>
            <a:t> 1 </a:t>
          </a:r>
        </a:p>
        <a:p>
          <a:r>
            <a:rPr lang="es-GT" dirty="0" smtClean="0"/>
            <a:t>The </a:t>
          </a:r>
          <a:r>
            <a:rPr lang="es-GT" dirty="0" err="1" smtClean="0"/>
            <a:t>dependent</a:t>
          </a:r>
          <a:r>
            <a:rPr lang="es-GT" dirty="0" smtClean="0"/>
            <a:t> </a:t>
          </a:r>
          <a:r>
            <a:rPr lang="es-GT" dirty="0" err="1" smtClean="0"/>
            <a:t>learner</a:t>
          </a:r>
          <a:r>
            <a:rPr lang="es-GT" dirty="0" smtClean="0"/>
            <a:t> with the </a:t>
          </a:r>
          <a:r>
            <a:rPr lang="es-GT" dirty="0" err="1" smtClean="0"/>
            <a:t>teaching</a:t>
          </a:r>
          <a:r>
            <a:rPr lang="es-GT" dirty="0" smtClean="0"/>
            <a:t> </a:t>
          </a:r>
          <a:r>
            <a:rPr lang="es-GT" dirty="0" err="1" smtClean="0"/>
            <a:t>style</a:t>
          </a:r>
          <a:r>
            <a:rPr lang="es-GT" dirty="0" smtClean="0"/>
            <a:t> of </a:t>
          </a:r>
          <a:r>
            <a:rPr lang="es-GT" dirty="0" err="1" smtClean="0"/>
            <a:t>authority</a:t>
          </a:r>
          <a:r>
            <a:rPr lang="es-GT" dirty="0" smtClean="0"/>
            <a:t> and coach.</a:t>
          </a:r>
          <a:endParaRPr lang="es-GT" dirty="0"/>
        </a:p>
      </dgm:t>
    </dgm:pt>
    <dgm:pt modelId="{8F4B3B50-7C1E-4B0C-AE04-A48D0A5DB691}" type="parTrans" cxnId="{91084FA9-3289-46A3-9D62-A4E66C3D1F54}">
      <dgm:prSet/>
      <dgm:spPr/>
      <dgm:t>
        <a:bodyPr/>
        <a:lstStyle/>
        <a:p>
          <a:endParaRPr lang="es-GT"/>
        </a:p>
      </dgm:t>
    </dgm:pt>
    <dgm:pt modelId="{45F7C3F8-C7FB-406A-BD86-553912DF39F3}" type="sibTrans" cxnId="{91084FA9-3289-46A3-9D62-A4E66C3D1F54}">
      <dgm:prSet/>
      <dgm:spPr/>
      <dgm:t>
        <a:bodyPr/>
        <a:lstStyle/>
        <a:p>
          <a:endParaRPr lang="es-GT"/>
        </a:p>
      </dgm:t>
    </dgm:pt>
    <dgm:pt modelId="{7BACBEA9-0E15-46F5-AF91-ECB263DECDA4}">
      <dgm:prSet phldrT="[Texto]"/>
      <dgm:spPr/>
      <dgm:t>
        <a:bodyPr/>
        <a:lstStyle/>
        <a:p>
          <a:r>
            <a:rPr lang="es-GT" dirty="0" err="1" smtClean="0"/>
            <a:t>Stage</a:t>
          </a:r>
          <a:r>
            <a:rPr lang="es-GT" dirty="0" smtClean="0"/>
            <a:t> 2 </a:t>
          </a:r>
        </a:p>
        <a:p>
          <a:r>
            <a:rPr lang="es-GT" dirty="0" smtClean="0"/>
            <a:t>The </a:t>
          </a:r>
          <a:r>
            <a:rPr lang="es-GT" dirty="0" err="1" smtClean="0"/>
            <a:t>interested</a:t>
          </a:r>
          <a:r>
            <a:rPr lang="es-GT" dirty="0" smtClean="0"/>
            <a:t> </a:t>
          </a:r>
          <a:r>
            <a:rPr lang="es-GT" dirty="0" err="1" smtClean="0"/>
            <a:t>learner</a:t>
          </a:r>
          <a:r>
            <a:rPr lang="es-GT" dirty="0" smtClean="0"/>
            <a:t> with the </a:t>
          </a:r>
          <a:r>
            <a:rPr lang="es-GT" dirty="0" err="1" smtClean="0"/>
            <a:t>teaching</a:t>
          </a:r>
          <a:r>
            <a:rPr lang="es-GT" dirty="0" smtClean="0"/>
            <a:t> </a:t>
          </a:r>
          <a:r>
            <a:rPr lang="es-GT" dirty="0" err="1" smtClean="0"/>
            <a:t>teaching</a:t>
          </a:r>
          <a:r>
            <a:rPr lang="es-GT" dirty="0" smtClean="0"/>
            <a:t> </a:t>
          </a:r>
          <a:r>
            <a:rPr lang="es-GT" dirty="0" err="1" smtClean="0"/>
            <a:t>style</a:t>
          </a:r>
          <a:r>
            <a:rPr lang="es-GT" dirty="0" smtClean="0"/>
            <a:t> of motivador and guide.</a:t>
          </a:r>
          <a:endParaRPr lang="es-GT" dirty="0"/>
        </a:p>
      </dgm:t>
    </dgm:pt>
    <dgm:pt modelId="{9C4E57BB-6776-4641-A7FF-98B0845EC2E4}" type="parTrans" cxnId="{9B088ADD-C96A-4FC0-BA7A-F3744B4FB3A9}">
      <dgm:prSet/>
      <dgm:spPr/>
      <dgm:t>
        <a:bodyPr/>
        <a:lstStyle/>
        <a:p>
          <a:endParaRPr lang="es-GT"/>
        </a:p>
      </dgm:t>
    </dgm:pt>
    <dgm:pt modelId="{66556402-8E59-4D70-91BC-1FE57088C711}" type="sibTrans" cxnId="{9B088ADD-C96A-4FC0-BA7A-F3744B4FB3A9}">
      <dgm:prSet/>
      <dgm:spPr/>
      <dgm:t>
        <a:bodyPr/>
        <a:lstStyle/>
        <a:p>
          <a:endParaRPr lang="es-GT"/>
        </a:p>
      </dgm:t>
    </dgm:pt>
    <dgm:pt modelId="{43A51097-E446-4D36-B469-0876AB1704CB}">
      <dgm:prSet phldrT="[Texto]"/>
      <dgm:spPr/>
      <dgm:t>
        <a:bodyPr/>
        <a:lstStyle/>
        <a:p>
          <a:r>
            <a:rPr lang="es-GT" dirty="0" smtClean="0"/>
            <a:t>Stage3</a:t>
          </a:r>
        </a:p>
        <a:p>
          <a:r>
            <a:rPr lang="es-GT" dirty="0" smtClean="0"/>
            <a:t>The </a:t>
          </a:r>
          <a:r>
            <a:rPr lang="es-GT" dirty="0" err="1" smtClean="0"/>
            <a:t>involved</a:t>
          </a:r>
          <a:r>
            <a:rPr lang="es-GT" dirty="0" smtClean="0"/>
            <a:t> </a:t>
          </a:r>
          <a:r>
            <a:rPr lang="es-GT" dirty="0" err="1" smtClean="0"/>
            <a:t>learner</a:t>
          </a:r>
          <a:r>
            <a:rPr lang="es-GT" dirty="0" smtClean="0"/>
            <a:t> with the </a:t>
          </a:r>
          <a:r>
            <a:rPr lang="es-GT" dirty="0" err="1" smtClean="0"/>
            <a:t>teaching</a:t>
          </a:r>
          <a:r>
            <a:rPr lang="es-GT" dirty="0" smtClean="0"/>
            <a:t> </a:t>
          </a:r>
          <a:r>
            <a:rPr lang="es-GT" dirty="0" err="1" smtClean="0"/>
            <a:t>style</a:t>
          </a:r>
          <a:r>
            <a:rPr lang="es-GT" dirty="0" smtClean="0"/>
            <a:t> of facilitator</a:t>
          </a:r>
          <a:endParaRPr lang="es-GT" dirty="0"/>
        </a:p>
      </dgm:t>
    </dgm:pt>
    <dgm:pt modelId="{5646AF66-6FE6-4768-A232-8B20B94D79D0}" type="parTrans" cxnId="{61CB3580-7B42-43BA-AC9B-7DC75CAAB784}">
      <dgm:prSet/>
      <dgm:spPr/>
      <dgm:t>
        <a:bodyPr/>
        <a:lstStyle/>
        <a:p>
          <a:endParaRPr lang="es-GT"/>
        </a:p>
      </dgm:t>
    </dgm:pt>
    <dgm:pt modelId="{00FF6213-6252-41A8-8D3F-9AFF413CCB79}" type="sibTrans" cxnId="{61CB3580-7B42-43BA-AC9B-7DC75CAAB784}">
      <dgm:prSet/>
      <dgm:spPr/>
      <dgm:t>
        <a:bodyPr/>
        <a:lstStyle/>
        <a:p>
          <a:endParaRPr lang="es-GT"/>
        </a:p>
      </dgm:t>
    </dgm:pt>
    <dgm:pt modelId="{3DAA54F5-018B-4615-A8C4-CE0EFEA3D869}">
      <dgm:prSet phldrT="[Texto]"/>
      <dgm:spPr/>
      <dgm:t>
        <a:bodyPr/>
        <a:lstStyle/>
        <a:p>
          <a:r>
            <a:rPr lang="es-GT" dirty="0" err="1" smtClean="0"/>
            <a:t>Stage</a:t>
          </a:r>
          <a:r>
            <a:rPr lang="es-GT" dirty="0" smtClean="0"/>
            <a:t> 4</a:t>
          </a:r>
        </a:p>
        <a:p>
          <a:r>
            <a:rPr lang="es-GT" dirty="0" smtClean="0"/>
            <a:t>The </a:t>
          </a:r>
          <a:r>
            <a:rPr lang="es-GT" dirty="0" err="1" smtClean="0"/>
            <a:t>self-directed</a:t>
          </a:r>
          <a:r>
            <a:rPr lang="es-GT" dirty="0" smtClean="0"/>
            <a:t> </a:t>
          </a:r>
          <a:r>
            <a:rPr lang="es-GT" dirty="0" err="1" smtClean="0"/>
            <a:t>learner</a:t>
          </a:r>
          <a:r>
            <a:rPr lang="es-GT" dirty="0" smtClean="0"/>
            <a:t> with the </a:t>
          </a:r>
          <a:r>
            <a:rPr lang="es-GT" dirty="0" err="1" smtClean="0"/>
            <a:t>teaching</a:t>
          </a:r>
          <a:r>
            <a:rPr lang="es-GT" dirty="0" smtClean="0"/>
            <a:t> </a:t>
          </a:r>
          <a:r>
            <a:rPr lang="es-GT" dirty="0" err="1" smtClean="0"/>
            <a:t>style</a:t>
          </a:r>
          <a:r>
            <a:rPr lang="es-GT" dirty="0" smtClean="0"/>
            <a:t>  of </a:t>
          </a:r>
          <a:r>
            <a:rPr lang="es-GT" dirty="0" err="1" smtClean="0"/>
            <a:t>consultant</a:t>
          </a:r>
          <a:r>
            <a:rPr lang="es-GT" dirty="0" smtClean="0"/>
            <a:t> or </a:t>
          </a:r>
          <a:r>
            <a:rPr lang="es-GT" dirty="0" err="1" smtClean="0"/>
            <a:t>delegator</a:t>
          </a:r>
          <a:r>
            <a:rPr lang="es-GT" dirty="0" smtClean="0"/>
            <a:t>. </a:t>
          </a:r>
          <a:endParaRPr lang="es-GT" dirty="0"/>
        </a:p>
      </dgm:t>
    </dgm:pt>
    <dgm:pt modelId="{1AC1F322-A79D-47B5-B47D-5F6CB5835FF4}" type="parTrans" cxnId="{DBF22FBC-AB10-4CF0-8477-5DD9F5C6AE43}">
      <dgm:prSet/>
      <dgm:spPr/>
      <dgm:t>
        <a:bodyPr/>
        <a:lstStyle/>
        <a:p>
          <a:endParaRPr lang="es-GT"/>
        </a:p>
      </dgm:t>
    </dgm:pt>
    <dgm:pt modelId="{6FCF67DD-B8A3-466D-A53A-B47E7D7150A1}" type="sibTrans" cxnId="{DBF22FBC-AB10-4CF0-8477-5DD9F5C6AE43}">
      <dgm:prSet/>
      <dgm:spPr/>
      <dgm:t>
        <a:bodyPr/>
        <a:lstStyle/>
        <a:p>
          <a:endParaRPr lang="es-GT"/>
        </a:p>
      </dgm:t>
    </dgm:pt>
    <dgm:pt modelId="{35637E46-BFAC-44EC-836D-BDE1D438842F}" type="pres">
      <dgm:prSet presAssocID="{A8394CC5-0244-4A61-9841-63D48307CC24}" presName="Name0" presStyleCnt="0">
        <dgm:presLayoutVars>
          <dgm:dir/>
          <dgm:resizeHandles val="exact"/>
        </dgm:presLayoutVars>
      </dgm:prSet>
      <dgm:spPr/>
      <dgm:t>
        <a:bodyPr/>
        <a:lstStyle/>
        <a:p>
          <a:endParaRPr lang="es-GT"/>
        </a:p>
      </dgm:t>
    </dgm:pt>
    <dgm:pt modelId="{E5E9FA20-D893-4799-AE14-4F60BFD411E9}" type="pres">
      <dgm:prSet presAssocID="{A8394CC5-0244-4A61-9841-63D48307CC24}" presName="cycle" presStyleCnt="0"/>
      <dgm:spPr/>
    </dgm:pt>
    <dgm:pt modelId="{AC83E865-2101-46D2-AA24-D57BC3260513}" type="pres">
      <dgm:prSet presAssocID="{F20B58B6-CF95-4F01-9AE4-A891F1200802}" presName="nodeFirstNode" presStyleLbl="node1" presStyleIdx="0" presStyleCnt="4">
        <dgm:presLayoutVars>
          <dgm:bulletEnabled val="1"/>
        </dgm:presLayoutVars>
      </dgm:prSet>
      <dgm:spPr/>
      <dgm:t>
        <a:bodyPr/>
        <a:lstStyle/>
        <a:p>
          <a:endParaRPr lang="es-GT"/>
        </a:p>
      </dgm:t>
    </dgm:pt>
    <dgm:pt modelId="{49B5F904-3093-4821-8193-10B4F2838E56}" type="pres">
      <dgm:prSet presAssocID="{45F7C3F8-C7FB-406A-BD86-553912DF39F3}" presName="sibTransFirstNode" presStyleLbl="bgShp" presStyleIdx="0" presStyleCnt="1"/>
      <dgm:spPr/>
      <dgm:t>
        <a:bodyPr/>
        <a:lstStyle/>
        <a:p>
          <a:endParaRPr lang="es-GT"/>
        </a:p>
      </dgm:t>
    </dgm:pt>
    <dgm:pt modelId="{642E0B7D-5248-4F0F-8F83-B0B2A9A849EB}" type="pres">
      <dgm:prSet presAssocID="{7BACBEA9-0E15-46F5-AF91-ECB263DECDA4}" presName="nodeFollowingNodes" presStyleLbl="node1" presStyleIdx="1" presStyleCnt="4">
        <dgm:presLayoutVars>
          <dgm:bulletEnabled val="1"/>
        </dgm:presLayoutVars>
      </dgm:prSet>
      <dgm:spPr/>
      <dgm:t>
        <a:bodyPr/>
        <a:lstStyle/>
        <a:p>
          <a:endParaRPr lang="es-GT"/>
        </a:p>
      </dgm:t>
    </dgm:pt>
    <dgm:pt modelId="{B3E24B71-2634-4535-A2D0-152573DC4326}" type="pres">
      <dgm:prSet presAssocID="{43A51097-E446-4D36-B469-0876AB1704CB}" presName="nodeFollowingNodes" presStyleLbl="node1" presStyleIdx="2" presStyleCnt="4">
        <dgm:presLayoutVars>
          <dgm:bulletEnabled val="1"/>
        </dgm:presLayoutVars>
      </dgm:prSet>
      <dgm:spPr/>
      <dgm:t>
        <a:bodyPr/>
        <a:lstStyle/>
        <a:p>
          <a:endParaRPr lang="es-GT"/>
        </a:p>
      </dgm:t>
    </dgm:pt>
    <dgm:pt modelId="{B3D46917-830E-4F94-9C8E-84BDAE737644}" type="pres">
      <dgm:prSet presAssocID="{3DAA54F5-018B-4615-A8C4-CE0EFEA3D869}" presName="nodeFollowingNodes" presStyleLbl="node1" presStyleIdx="3" presStyleCnt="4">
        <dgm:presLayoutVars>
          <dgm:bulletEnabled val="1"/>
        </dgm:presLayoutVars>
      </dgm:prSet>
      <dgm:spPr/>
      <dgm:t>
        <a:bodyPr/>
        <a:lstStyle/>
        <a:p>
          <a:endParaRPr lang="es-GT"/>
        </a:p>
      </dgm:t>
    </dgm:pt>
  </dgm:ptLst>
  <dgm:cxnLst>
    <dgm:cxn modelId="{62761FF5-D19C-4901-9C4B-C37DA22B22F8}" type="presOf" srcId="{43A51097-E446-4D36-B469-0876AB1704CB}" destId="{B3E24B71-2634-4535-A2D0-152573DC4326}" srcOrd="0" destOrd="0" presId="urn:microsoft.com/office/officeart/2005/8/layout/cycle3"/>
    <dgm:cxn modelId="{91084FA9-3289-46A3-9D62-A4E66C3D1F54}" srcId="{A8394CC5-0244-4A61-9841-63D48307CC24}" destId="{F20B58B6-CF95-4F01-9AE4-A891F1200802}" srcOrd="0" destOrd="0" parTransId="{8F4B3B50-7C1E-4B0C-AE04-A48D0A5DB691}" sibTransId="{45F7C3F8-C7FB-406A-BD86-553912DF39F3}"/>
    <dgm:cxn modelId="{383DF48A-E9B5-413A-A4CA-5CE3C11255EB}" type="presOf" srcId="{F20B58B6-CF95-4F01-9AE4-A891F1200802}" destId="{AC83E865-2101-46D2-AA24-D57BC3260513}" srcOrd="0" destOrd="0" presId="urn:microsoft.com/office/officeart/2005/8/layout/cycle3"/>
    <dgm:cxn modelId="{47ECED3E-BF5E-4E09-928F-8A8C3059AAA9}" type="presOf" srcId="{45F7C3F8-C7FB-406A-BD86-553912DF39F3}" destId="{49B5F904-3093-4821-8193-10B4F2838E56}" srcOrd="0" destOrd="0" presId="urn:microsoft.com/office/officeart/2005/8/layout/cycle3"/>
    <dgm:cxn modelId="{804E0C63-438D-42DB-A3A2-FD7A1212BAEC}" type="presOf" srcId="{3DAA54F5-018B-4615-A8C4-CE0EFEA3D869}" destId="{B3D46917-830E-4F94-9C8E-84BDAE737644}" srcOrd="0" destOrd="0" presId="urn:microsoft.com/office/officeart/2005/8/layout/cycle3"/>
    <dgm:cxn modelId="{61CB3580-7B42-43BA-AC9B-7DC75CAAB784}" srcId="{A8394CC5-0244-4A61-9841-63D48307CC24}" destId="{43A51097-E446-4D36-B469-0876AB1704CB}" srcOrd="2" destOrd="0" parTransId="{5646AF66-6FE6-4768-A232-8B20B94D79D0}" sibTransId="{00FF6213-6252-41A8-8D3F-9AFF413CCB79}"/>
    <dgm:cxn modelId="{9B088ADD-C96A-4FC0-BA7A-F3744B4FB3A9}" srcId="{A8394CC5-0244-4A61-9841-63D48307CC24}" destId="{7BACBEA9-0E15-46F5-AF91-ECB263DECDA4}" srcOrd="1" destOrd="0" parTransId="{9C4E57BB-6776-4641-A7FF-98B0845EC2E4}" sibTransId="{66556402-8E59-4D70-91BC-1FE57088C711}"/>
    <dgm:cxn modelId="{CE67F450-B0C3-44DF-AB27-A213CA181DA5}" type="presOf" srcId="{7BACBEA9-0E15-46F5-AF91-ECB263DECDA4}" destId="{642E0B7D-5248-4F0F-8F83-B0B2A9A849EB}" srcOrd="0" destOrd="0" presId="urn:microsoft.com/office/officeart/2005/8/layout/cycle3"/>
    <dgm:cxn modelId="{DBF22FBC-AB10-4CF0-8477-5DD9F5C6AE43}" srcId="{A8394CC5-0244-4A61-9841-63D48307CC24}" destId="{3DAA54F5-018B-4615-A8C4-CE0EFEA3D869}" srcOrd="3" destOrd="0" parTransId="{1AC1F322-A79D-47B5-B47D-5F6CB5835FF4}" sibTransId="{6FCF67DD-B8A3-466D-A53A-B47E7D7150A1}"/>
    <dgm:cxn modelId="{1915D670-41C8-4D15-8E03-04708C5BA124}" type="presOf" srcId="{A8394CC5-0244-4A61-9841-63D48307CC24}" destId="{35637E46-BFAC-44EC-836D-BDE1D438842F}" srcOrd="0" destOrd="0" presId="urn:microsoft.com/office/officeart/2005/8/layout/cycle3"/>
    <dgm:cxn modelId="{150FFB2D-3292-4C01-B7F3-23C13681D789}" type="presParOf" srcId="{35637E46-BFAC-44EC-836D-BDE1D438842F}" destId="{E5E9FA20-D893-4799-AE14-4F60BFD411E9}" srcOrd="0" destOrd="0" presId="urn:microsoft.com/office/officeart/2005/8/layout/cycle3"/>
    <dgm:cxn modelId="{DC6C4C0B-3F67-4625-8701-038287705D90}" type="presParOf" srcId="{E5E9FA20-D893-4799-AE14-4F60BFD411E9}" destId="{AC83E865-2101-46D2-AA24-D57BC3260513}" srcOrd="0" destOrd="0" presId="urn:microsoft.com/office/officeart/2005/8/layout/cycle3"/>
    <dgm:cxn modelId="{4A979FBD-3996-4153-AE0E-1B86C49A1B2B}" type="presParOf" srcId="{E5E9FA20-D893-4799-AE14-4F60BFD411E9}" destId="{49B5F904-3093-4821-8193-10B4F2838E56}" srcOrd="1" destOrd="0" presId="urn:microsoft.com/office/officeart/2005/8/layout/cycle3"/>
    <dgm:cxn modelId="{1F09E64C-B67B-43FE-AE77-BE424B06C164}" type="presParOf" srcId="{E5E9FA20-D893-4799-AE14-4F60BFD411E9}" destId="{642E0B7D-5248-4F0F-8F83-B0B2A9A849EB}" srcOrd="2" destOrd="0" presId="urn:microsoft.com/office/officeart/2005/8/layout/cycle3"/>
    <dgm:cxn modelId="{C4CD1FBA-DF35-42FD-9DAE-B8519BD788D7}" type="presParOf" srcId="{E5E9FA20-D893-4799-AE14-4F60BFD411E9}" destId="{B3E24B71-2634-4535-A2D0-152573DC4326}" srcOrd="3" destOrd="0" presId="urn:microsoft.com/office/officeart/2005/8/layout/cycle3"/>
    <dgm:cxn modelId="{FA95C2CB-49F7-4062-9147-41278BEE33B4}" type="presParOf" srcId="{E5E9FA20-D893-4799-AE14-4F60BFD411E9}" destId="{B3D46917-830E-4F94-9C8E-84BDAE73764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5F904-3093-4821-8193-10B4F2838E56}">
      <dsp:nvSpPr>
        <dsp:cNvPr id="0" name=""/>
        <dsp:cNvSpPr/>
      </dsp:nvSpPr>
      <dsp:spPr>
        <a:xfrm>
          <a:off x="1581378" y="-120026"/>
          <a:ext cx="4981175" cy="4981175"/>
        </a:xfrm>
        <a:prstGeom prst="circularArrow">
          <a:avLst>
            <a:gd name="adj1" fmla="val 4668"/>
            <a:gd name="adj2" fmla="val 272909"/>
            <a:gd name="adj3" fmla="val 12888558"/>
            <a:gd name="adj4" fmla="val 17991974"/>
            <a:gd name="adj5" fmla="val 4847"/>
          </a:avLst>
        </a:prstGeom>
        <a:gradFill rotWithShape="0">
          <a:gsLst>
            <a:gs pos="0">
              <a:schemeClr val="accent2">
                <a:tint val="40000"/>
                <a:hueOff val="0"/>
                <a:satOff val="0"/>
                <a:lumOff val="0"/>
                <a:alphaOff val="0"/>
                <a:tint val="98000"/>
                <a:shade val="25000"/>
                <a:satMod val="250000"/>
              </a:schemeClr>
            </a:gs>
            <a:gs pos="68000">
              <a:schemeClr val="accent2">
                <a:tint val="40000"/>
                <a:hueOff val="0"/>
                <a:satOff val="0"/>
                <a:lumOff val="0"/>
                <a:alphaOff val="0"/>
                <a:tint val="86000"/>
                <a:satMod val="115000"/>
              </a:schemeClr>
            </a:gs>
            <a:gs pos="100000">
              <a:schemeClr val="accent2">
                <a:tint val="40000"/>
                <a:hueOff val="0"/>
                <a:satOff val="0"/>
                <a:lumOff val="0"/>
                <a:alphaOff val="0"/>
                <a:tint val="50000"/>
                <a:satMod val="150000"/>
              </a:schemeClr>
            </a:gs>
          </a:gsLst>
          <a:path path="circle">
            <a:fillToRect l="50000" t="130000" r="50000" b="-3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C83E865-2101-46D2-AA24-D57BC3260513}">
      <dsp:nvSpPr>
        <dsp:cNvPr id="0" name=""/>
        <dsp:cNvSpPr/>
      </dsp:nvSpPr>
      <dsp:spPr>
        <a:xfrm>
          <a:off x="2437612" y="1737"/>
          <a:ext cx="3268707" cy="1634353"/>
        </a:xfrm>
        <a:prstGeom prst="round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GT" sz="1900" kern="1200" dirty="0" err="1" smtClean="0"/>
            <a:t>Stage</a:t>
          </a:r>
          <a:r>
            <a:rPr lang="es-GT" sz="1900" kern="1200" dirty="0" smtClean="0"/>
            <a:t> 1 </a:t>
          </a:r>
        </a:p>
        <a:p>
          <a:pPr lvl="0" algn="ctr" defTabSz="844550">
            <a:lnSpc>
              <a:spcPct val="90000"/>
            </a:lnSpc>
            <a:spcBef>
              <a:spcPct val="0"/>
            </a:spcBef>
            <a:spcAft>
              <a:spcPct val="35000"/>
            </a:spcAft>
          </a:pPr>
          <a:r>
            <a:rPr lang="es-GT" sz="1900" kern="1200" dirty="0" smtClean="0"/>
            <a:t>The </a:t>
          </a:r>
          <a:r>
            <a:rPr lang="es-GT" sz="1900" kern="1200" dirty="0" err="1" smtClean="0"/>
            <a:t>dependent</a:t>
          </a:r>
          <a:r>
            <a:rPr lang="es-GT" sz="1900" kern="1200" dirty="0" smtClean="0"/>
            <a:t> </a:t>
          </a:r>
          <a:r>
            <a:rPr lang="es-GT" sz="1900" kern="1200" dirty="0" err="1" smtClean="0"/>
            <a:t>learner</a:t>
          </a:r>
          <a:r>
            <a:rPr lang="es-GT" sz="1900" kern="1200" dirty="0" smtClean="0"/>
            <a:t> with the </a:t>
          </a:r>
          <a:r>
            <a:rPr lang="es-GT" sz="1900" kern="1200" dirty="0" err="1" smtClean="0"/>
            <a:t>teaching</a:t>
          </a:r>
          <a:r>
            <a:rPr lang="es-GT" sz="1900" kern="1200" dirty="0" smtClean="0"/>
            <a:t> </a:t>
          </a:r>
          <a:r>
            <a:rPr lang="es-GT" sz="1900" kern="1200" dirty="0" err="1" smtClean="0"/>
            <a:t>style</a:t>
          </a:r>
          <a:r>
            <a:rPr lang="es-GT" sz="1900" kern="1200" dirty="0" smtClean="0"/>
            <a:t> of </a:t>
          </a:r>
          <a:r>
            <a:rPr lang="es-GT" sz="1900" kern="1200" dirty="0" err="1" smtClean="0"/>
            <a:t>authority</a:t>
          </a:r>
          <a:r>
            <a:rPr lang="es-GT" sz="1900" kern="1200" dirty="0" smtClean="0"/>
            <a:t> and coach.</a:t>
          </a:r>
          <a:endParaRPr lang="es-GT" sz="1900" kern="1200" dirty="0"/>
        </a:p>
      </dsp:txBody>
      <dsp:txXfrm>
        <a:off x="2517395" y="81520"/>
        <a:ext cx="3109141" cy="1474787"/>
      </dsp:txXfrm>
    </dsp:sp>
    <dsp:sp modelId="{642E0B7D-5248-4F0F-8F83-B0B2A9A849EB}">
      <dsp:nvSpPr>
        <dsp:cNvPr id="0" name=""/>
        <dsp:cNvSpPr/>
      </dsp:nvSpPr>
      <dsp:spPr>
        <a:xfrm>
          <a:off x="4226185" y="1790310"/>
          <a:ext cx="3268707" cy="1634353"/>
        </a:xfrm>
        <a:prstGeom prst="round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GT" sz="1900" kern="1200" dirty="0" err="1" smtClean="0"/>
            <a:t>Stage</a:t>
          </a:r>
          <a:r>
            <a:rPr lang="es-GT" sz="1900" kern="1200" dirty="0" smtClean="0"/>
            <a:t> 2 </a:t>
          </a:r>
        </a:p>
        <a:p>
          <a:pPr lvl="0" algn="ctr" defTabSz="844550">
            <a:lnSpc>
              <a:spcPct val="90000"/>
            </a:lnSpc>
            <a:spcBef>
              <a:spcPct val="0"/>
            </a:spcBef>
            <a:spcAft>
              <a:spcPct val="35000"/>
            </a:spcAft>
          </a:pPr>
          <a:r>
            <a:rPr lang="es-GT" sz="1900" kern="1200" dirty="0" smtClean="0"/>
            <a:t>The </a:t>
          </a:r>
          <a:r>
            <a:rPr lang="es-GT" sz="1900" kern="1200" dirty="0" err="1" smtClean="0"/>
            <a:t>interested</a:t>
          </a:r>
          <a:r>
            <a:rPr lang="es-GT" sz="1900" kern="1200" dirty="0" smtClean="0"/>
            <a:t> </a:t>
          </a:r>
          <a:r>
            <a:rPr lang="es-GT" sz="1900" kern="1200" dirty="0" err="1" smtClean="0"/>
            <a:t>learner</a:t>
          </a:r>
          <a:r>
            <a:rPr lang="es-GT" sz="1900" kern="1200" dirty="0" smtClean="0"/>
            <a:t> with the </a:t>
          </a:r>
          <a:r>
            <a:rPr lang="es-GT" sz="1900" kern="1200" dirty="0" err="1" smtClean="0"/>
            <a:t>teaching</a:t>
          </a:r>
          <a:r>
            <a:rPr lang="es-GT" sz="1900" kern="1200" dirty="0" smtClean="0"/>
            <a:t> </a:t>
          </a:r>
          <a:r>
            <a:rPr lang="es-GT" sz="1900" kern="1200" dirty="0" err="1" smtClean="0"/>
            <a:t>teaching</a:t>
          </a:r>
          <a:r>
            <a:rPr lang="es-GT" sz="1900" kern="1200" dirty="0" smtClean="0"/>
            <a:t> </a:t>
          </a:r>
          <a:r>
            <a:rPr lang="es-GT" sz="1900" kern="1200" dirty="0" err="1" smtClean="0"/>
            <a:t>style</a:t>
          </a:r>
          <a:r>
            <a:rPr lang="es-GT" sz="1900" kern="1200" dirty="0" smtClean="0"/>
            <a:t> of motivador and guide.</a:t>
          </a:r>
          <a:endParaRPr lang="es-GT" sz="1900" kern="1200" dirty="0"/>
        </a:p>
      </dsp:txBody>
      <dsp:txXfrm>
        <a:off x="4305968" y="1870093"/>
        <a:ext cx="3109141" cy="1474787"/>
      </dsp:txXfrm>
    </dsp:sp>
    <dsp:sp modelId="{B3E24B71-2634-4535-A2D0-152573DC4326}">
      <dsp:nvSpPr>
        <dsp:cNvPr id="0" name=""/>
        <dsp:cNvSpPr/>
      </dsp:nvSpPr>
      <dsp:spPr>
        <a:xfrm>
          <a:off x="2437612" y="3578883"/>
          <a:ext cx="3268707" cy="1634353"/>
        </a:xfrm>
        <a:prstGeom prst="round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GT" sz="1900" kern="1200" dirty="0" smtClean="0"/>
            <a:t>Stage3</a:t>
          </a:r>
        </a:p>
        <a:p>
          <a:pPr lvl="0" algn="ctr" defTabSz="844550">
            <a:lnSpc>
              <a:spcPct val="90000"/>
            </a:lnSpc>
            <a:spcBef>
              <a:spcPct val="0"/>
            </a:spcBef>
            <a:spcAft>
              <a:spcPct val="35000"/>
            </a:spcAft>
          </a:pPr>
          <a:r>
            <a:rPr lang="es-GT" sz="1900" kern="1200" dirty="0" smtClean="0"/>
            <a:t>The </a:t>
          </a:r>
          <a:r>
            <a:rPr lang="es-GT" sz="1900" kern="1200" dirty="0" err="1" smtClean="0"/>
            <a:t>involved</a:t>
          </a:r>
          <a:r>
            <a:rPr lang="es-GT" sz="1900" kern="1200" dirty="0" smtClean="0"/>
            <a:t> </a:t>
          </a:r>
          <a:r>
            <a:rPr lang="es-GT" sz="1900" kern="1200" dirty="0" err="1" smtClean="0"/>
            <a:t>learner</a:t>
          </a:r>
          <a:r>
            <a:rPr lang="es-GT" sz="1900" kern="1200" dirty="0" smtClean="0"/>
            <a:t> with the </a:t>
          </a:r>
          <a:r>
            <a:rPr lang="es-GT" sz="1900" kern="1200" dirty="0" err="1" smtClean="0"/>
            <a:t>teaching</a:t>
          </a:r>
          <a:r>
            <a:rPr lang="es-GT" sz="1900" kern="1200" dirty="0" smtClean="0"/>
            <a:t> </a:t>
          </a:r>
          <a:r>
            <a:rPr lang="es-GT" sz="1900" kern="1200" dirty="0" err="1" smtClean="0"/>
            <a:t>style</a:t>
          </a:r>
          <a:r>
            <a:rPr lang="es-GT" sz="1900" kern="1200" dirty="0" smtClean="0"/>
            <a:t> of facilitator</a:t>
          </a:r>
          <a:endParaRPr lang="es-GT" sz="1900" kern="1200" dirty="0"/>
        </a:p>
      </dsp:txBody>
      <dsp:txXfrm>
        <a:off x="2517395" y="3658666"/>
        <a:ext cx="3109141" cy="1474787"/>
      </dsp:txXfrm>
    </dsp:sp>
    <dsp:sp modelId="{B3D46917-830E-4F94-9C8E-84BDAE737644}">
      <dsp:nvSpPr>
        <dsp:cNvPr id="0" name=""/>
        <dsp:cNvSpPr/>
      </dsp:nvSpPr>
      <dsp:spPr>
        <a:xfrm>
          <a:off x="649039" y="1790310"/>
          <a:ext cx="3268707" cy="1634353"/>
        </a:xfrm>
        <a:prstGeom prst="roundRect">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GT" sz="1900" kern="1200" dirty="0" err="1" smtClean="0"/>
            <a:t>Stage</a:t>
          </a:r>
          <a:r>
            <a:rPr lang="es-GT" sz="1900" kern="1200" dirty="0" smtClean="0"/>
            <a:t> 4</a:t>
          </a:r>
        </a:p>
        <a:p>
          <a:pPr lvl="0" algn="ctr" defTabSz="844550">
            <a:lnSpc>
              <a:spcPct val="90000"/>
            </a:lnSpc>
            <a:spcBef>
              <a:spcPct val="0"/>
            </a:spcBef>
            <a:spcAft>
              <a:spcPct val="35000"/>
            </a:spcAft>
          </a:pPr>
          <a:r>
            <a:rPr lang="es-GT" sz="1900" kern="1200" dirty="0" smtClean="0"/>
            <a:t>The </a:t>
          </a:r>
          <a:r>
            <a:rPr lang="es-GT" sz="1900" kern="1200" dirty="0" err="1" smtClean="0"/>
            <a:t>self-directed</a:t>
          </a:r>
          <a:r>
            <a:rPr lang="es-GT" sz="1900" kern="1200" dirty="0" smtClean="0"/>
            <a:t> </a:t>
          </a:r>
          <a:r>
            <a:rPr lang="es-GT" sz="1900" kern="1200" dirty="0" err="1" smtClean="0"/>
            <a:t>learner</a:t>
          </a:r>
          <a:r>
            <a:rPr lang="es-GT" sz="1900" kern="1200" dirty="0" smtClean="0"/>
            <a:t> with the </a:t>
          </a:r>
          <a:r>
            <a:rPr lang="es-GT" sz="1900" kern="1200" dirty="0" err="1" smtClean="0"/>
            <a:t>teaching</a:t>
          </a:r>
          <a:r>
            <a:rPr lang="es-GT" sz="1900" kern="1200" dirty="0" smtClean="0"/>
            <a:t> </a:t>
          </a:r>
          <a:r>
            <a:rPr lang="es-GT" sz="1900" kern="1200" dirty="0" err="1" smtClean="0"/>
            <a:t>style</a:t>
          </a:r>
          <a:r>
            <a:rPr lang="es-GT" sz="1900" kern="1200" dirty="0" smtClean="0"/>
            <a:t>  of </a:t>
          </a:r>
          <a:r>
            <a:rPr lang="es-GT" sz="1900" kern="1200" dirty="0" err="1" smtClean="0"/>
            <a:t>consultant</a:t>
          </a:r>
          <a:r>
            <a:rPr lang="es-GT" sz="1900" kern="1200" dirty="0" smtClean="0"/>
            <a:t> or </a:t>
          </a:r>
          <a:r>
            <a:rPr lang="es-GT" sz="1900" kern="1200" dirty="0" err="1" smtClean="0"/>
            <a:t>delegator</a:t>
          </a:r>
          <a:r>
            <a:rPr lang="es-GT" sz="1900" kern="1200" dirty="0" smtClean="0"/>
            <a:t>. </a:t>
          </a:r>
          <a:endParaRPr lang="es-GT" sz="1900" kern="1200" dirty="0"/>
        </a:p>
      </dsp:txBody>
      <dsp:txXfrm>
        <a:off x="728822" y="1870093"/>
        <a:ext cx="3109141" cy="147478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19" name="18 Marcador de pie de página"/>
          <p:cNvSpPr>
            <a:spLocks noGrp="1"/>
          </p:cNvSpPr>
          <p:nvPr>
            <p:ph type="ftr" sz="quarter" idx="11"/>
          </p:nvPr>
        </p:nvSpPr>
        <p:spPr/>
        <p:txBody>
          <a:bodyPr/>
          <a:lstStyle/>
          <a:p>
            <a:endParaRPr lang="es-GT"/>
          </a:p>
        </p:txBody>
      </p:sp>
      <p:sp>
        <p:nvSpPr>
          <p:cNvPr id="27" name="26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BBBA655-575E-446F-B6B4-F12B5B5C764C}" type="slidenum">
              <a:rPr lang="es-GT" smtClean="0"/>
              <a:pPr/>
              <a:t>‹Nº›</a:t>
            </a:fld>
            <a:endParaRPr lang="es-G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1D20DF1-AD8F-4587-B7E5-05D587F42529}" type="datetimeFigureOut">
              <a:rPr lang="es-GT" smtClean="0"/>
              <a:pPr/>
              <a:t>18/05/2015</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a:xfrm>
            <a:off x="8077200" y="6356350"/>
            <a:ext cx="609600" cy="365125"/>
          </a:xfrm>
        </p:spPr>
        <p:txBody>
          <a:bodyPr/>
          <a:lstStyle/>
          <a:p>
            <a:fld id="{CBBBA655-575E-446F-B6B4-F12B5B5C764C}" type="slidenum">
              <a:rPr lang="es-GT" smtClean="0"/>
              <a:pPr/>
              <a:t>‹Nº›</a:t>
            </a:fld>
            <a:endParaRPr lang="es-GT"/>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D20DF1-AD8F-4587-B7E5-05D587F42529}" type="datetimeFigureOut">
              <a:rPr lang="es-GT" smtClean="0"/>
              <a:pPr/>
              <a:t>18/05/2015</a:t>
            </a:fld>
            <a:endParaRPr lang="es-GT"/>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GT"/>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BBA655-575E-446F-B6B4-F12B5B5C764C}" type="slidenum">
              <a:rPr lang="es-GT" smtClean="0"/>
              <a:pPr/>
              <a:t>‹Nº›</a:t>
            </a:fld>
            <a:endParaRPr lang="es-GT"/>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Fredy%20Rodriguez\Documents\Vere\2015\Pedagogy-%20Andragogy\hojas%20de%20exposicion%20grupal\If%20students%20designed%20their%20own%20schools.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Self-efficac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Cell_phone" TargetMode="External"/><Relationship Id="rId2" Type="http://schemas.openxmlformats.org/officeDocument/2006/relationships/hyperlink" Target="http://en.wikipedia.org/wiki/Smartphones" TargetMode="External"/><Relationship Id="rId1" Type="http://schemas.openxmlformats.org/officeDocument/2006/relationships/slideLayout" Target="../slideLayouts/slideLayout2.xml"/><Relationship Id="rId5" Type="http://schemas.openxmlformats.org/officeDocument/2006/relationships/hyperlink" Target="http://en.wikipedia.org/wiki/Internet" TargetMode="External"/><Relationship Id="rId4" Type="http://schemas.openxmlformats.org/officeDocument/2006/relationships/hyperlink" Target="http://en.wikipedia.org/wiki/Computer"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UFwWWsz_X9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CaOVR_1m5q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lt.oup.com/student/smartchoice/?cc=gt&amp;selLanguage=en" TargetMode="External"/><Relationship Id="rId2" Type="http://schemas.openxmlformats.org/officeDocument/2006/relationships/hyperlink" Target="https://www.duolingo.com/" TargetMode="External"/><Relationship Id="rId1" Type="http://schemas.openxmlformats.org/officeDocument/2006/relationships/slideLayout" Target="../slideLayouts/slideLayout7.xml"/><Relationship Id="rId4" Type="http://schemas.openxmlformats.org/officeDocument/2006/relationships/hyperlink" Target="http://myenglishlab.pearson-intl.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285992"/>
            <a:ext cx="7851648" cy="1828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GT" dirty="0"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A </a:t>
            </a:r>
            <a:r>
              <a:rPr lang="es-GT" dirty="0" err="1"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Theory</a:t>
            </a:r>
            <a:r>
              <a:rPr lang="es-GT" dirty="0"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 of Effective </a:t>
            </a:r>
            <a:r>
              <a:rPr lang="es-GT" dirty="0" err="1"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Computer-Based</a:t>
            </a:r>
            <a:r>
              <a:rPr lang="es-GT" dirty="0"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 </a:t>
            </a:r>
            <a:r>
              <a:rPr lang="es-GT" dirty="0" err="1"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Instruction</a:t>
            </a:r>
            <a:r>
              <a:rPr lang="es-GT" dirty="0"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 for </a:t>
            </a:r>
            <a:r>
              <a:rPr lang="es-GT" dirty="0" err="1"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Adults</a:t>
            </a:r>
            <a:r>
              <a:rPr lang="es-GT" dirty="0" smtClean="0">
                <a:ln w="11430">
                  <a:solidFill>
                    <a:schemeClr val="accent3">
                      <a:lumMod val="60000"/>
                      <a:lumOff val="40000"/>
                    </a:schemeClr>
                  </a:solidFill>
                </a:ln>
                <a:solidFill>
                  <a:srgbClr val="FFC000"/>
                </a:solidFill>
                <a:effectLst>
                  <a:outerShdw blurRad="50800" dist="39000" dir="5460000" algn="tl">
                    <a:srgbClr val="000000">
                      <a:alpha val="38000"/>
                    </a:srgbClr>
                  </a:outerShdw>
                </a:effectLst>
              </a:rPr>
              <a:t>.</a:t>
            </a:r>
            <a:endParaRPr lang="es-GT" dirty="0">
              <a:ln w="11430">
                <a:solidFill>
                  <a:schemeClr val="accent3">
                    <a:lumMod val="60000"/>
                    <a:lumOff val="40000"/>
                  </a:schemeClr>
                </a:solidFill>
              </a:ln>
              <a:solidFill>
                <a:srgbClr val="FFC000"/>
              </a:solidFill>
              <a:effectLst>
                <a:outerShdw blurRad="50800" dist="39000" dir="5460000" algn="tl">
                  <a:srgbClr val="000000">
                    <a:alpha val="38000"/>
                  </a:srgbClr>
                </a:outerShdw>
              </a:effectLst>
            </a:endParaRPr>
          </a:p>
        </p:txBody>
      </p:sp>
      <p:sp>
        <p:nvSpPr>
          <p:cNvPr id="3" name="2 Subtítulo"/>
          <p:cNvSpPr>
            <a:spLocks noGrp="1"/>
          </p:cNvSpPr>
          <p:nvPr>
            <p:ph type="subTitle" idx="1"/>
          </p:nvPr>
        </p:nvSpPr>
        <p:spPr>
          <a:xfrm>
            <a:off x="785786" y="4643446"/>
            <a:ext cx="7854696" cy="1752600"/>
          </a:xfrm>
        </p:spPr>
        <p:txBody>
          <a:bodyPr>
            <a:normAutofit fontScale="85000" lnSpcReduction="20000"/>
          </a:bodyPr>
          <a:lstStyle/>
          <a:p>
            <a:r>
              <a:rPr lang="es-GT" dirty="0" err="1" smtClean="0"/>
              <a:t>Group</a:t>
            </a:r>
            <a:r>
              <a:rPr lang="es-GT" dirty="0" smtClean="0"/>
              <a:t> No. 4 </a:t>
            </a:r>
          </a:p>
          <a:p>
            <a:r>
              <a:rPr lang="es-GT" dirty="0" smtClean="0"/>
              <a:t>Rudy Soto</a:t>
            </a:r>
          </a:p>
          <a:p>
            <a:r>
              <a:rPr lang="es-GT" dirty="0" smtClean="0"/>
              <a:t>Josué David Rivas</a:t>
            </a:r>
          </a:p>
          <a:p>
            <a:r>
              <a:rPr lang="es-GT" dirty="0" smtClean="0"/>
              <a:t>Emanuel Santizo</a:t>
            </a:r>
          </a:p>
          <a:p>
            <a:r>
              <a:rPr lang="es-GT" dirty="0" smtClean="0"/>
              <a:t>Priscila Rodríguez</a:t>
            </a:r>
            <a:endParaRPr lang="es-GT" dirty="0"/>
          </a:p>
        </p:txBody>
      </p:sp>
      <p:pic>
        <p:nvPicPr>
          <p:cNvPr id="4" name="3 Imagen" descr="C:\Users\Fredy Rodriguez\Documents\Vere\2015\logo umg.png"/>
          <p:cNvPicPr/>
          <p:nvPr/>
        </p:nvPicPr>
        <p:blipFill>
          <a:blip r:embed="rId2"/>
          <a:srcRect/>
          <a:stretch>
            <a:fillRect/>
          </a:stretch>
        </p:blipFill>
        <p:spPr bwMode="auto">
          <a:xfrm>
            <a:off x="285720" y="928670"/>
            <a:ext cx="1285884" cy="1252534"/>
          </a:xfrm>
          <a:prstGeom prst="rect">
            <a:avLst/>
          </a:prstGeom>
          <a:noFill/>
          <a:ln w="9525">
            <a:noFill/>
            <a:miter lim="800000"/>
            <a:headEnd/>
            <a:tailEnd/>
          </a:ln>
        </p:spPr>
      </p:pic>
      <p:pic>
        <p:nvPicPr>
          <p:cNvPr id="5" name="4 Imagen" descr="Adults-in-groups-2 learning theories.jpg"/>
          <p:cNvPicPr>
            <a:picLocks noChangeAspect="1"/>
          </p:cNvPicPr>
          <p:nvPr/>
        </p:nvPicPr>
        <p:blipFill>
          <a:blip r:embed="rId3" cstate="print"/>
          <a:stretch>
            <a:fillRect/>
          </a:stretch>
        </p:blipFill>
        <p:spPr>
          <a:xfrm>
            <a:off x="428596" y="4286256"/>
            <a:ext cx="2907234" cy="2278545"/>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What is Self-Directed Learning?</a:t>
            </a:r>
            <a:r>
              <a:rPr lang="es-GT" dirty="0" smtClean="0"/>
              <a:t/>
            </a:r>
            <a:br>
              <a:rPr lang="es-GT" dirty="0" smtClean="0"/>
            </a:br>
            <a:endParaRPr lang="es-GT" dirty="0"/>
          </a:p>
        </p:txBody>
      </p:sp>
      <p:sp>
        <p:nvSpPr>
          <p:cNvPr id="3" name="2 Marcador de contenido"/>
          <p:cNvSpPr>
            <a:spLocks noGrp="1"/>
          </p:cNvSpPr>
          <p:nvPr>
            <p:ph idx="1"/>
          </p:nvPr>
        </p:nvSpPr>
        <p:spPr/>
        <p:txBody>
          <a:bodyPr/>
          <a:lstStyle/>
          <a:p>
            <a:r>
              <a:rPr lang="en-US" dirty="0" smtClean="0"/>
              <a:t>Self-directed learning, which has its roots in adult education, is an approach that has also been tried with learners in elementary and secondary schools. There may be slight variations in how different educators define SDL, but a survey of the literature on the subject identifies several tenets that are central to the concept.</a:t>
            </a:r>
            <a:endParaRPr lang="es-GT" dirty="0" smtClean="0"/>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f students designed their own schools.mp4">
            <a:hlinkClick r:id="" action="ppaction://media"/>
          </p:cNvPr>
          <p:cNvPicPr>
            <a:picLocks noGrp="1" noRot="1" noChangeAspect="1"/>
          </p:cNvPicPr>
          <p:nvPr>
            <p:ph idx="1"/>
            <a:videoFile r:link="rId1"/>
          </p:nvPr>
        </p:nvPicPr>
        <p:blipFill>
          <a:blip r:embed="rId3"/>
          <a:stretch>
            <a:fillRect/>
          </a:stretch>
        </p:blipFill>
        <p:spPr>
          <a:xfrm>
            <a:off x="571472" y="571480"/>
            <a:ext cx="8072494" cy="605437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5400" dirty="0" smtClean="0"/>
              <a:t>DEFINITION</a:t>
            </a:r>
            <a:endParaRPr lang="es-GT" dirty="0"/>
          </a:p>
        </p:txBody>
      </p:sp>
      <p:sp>
        <p:nvSpPr>
          <p:cNvPr id="3" name="2 Marcador de contenido"/>
          <p:cNvSpPr>
            <a:spLocks noGrp="1"/>
          </p:cNvSpPr>
          <p:nvPr>
            <p:ph idx="1"/>
          </p:nvPr>
        </p:nvSpPr>
        <p:spPr/>
        <p:txBody>
          <a:bodyPr/>
          <a:lstStyle/>
          <a:p>
            <a:r>
              <a:rPr lang="en-US" sz="2800" b="1" dirty="0" smtClean="0"/>
              <a:t>“Self Directed Learning is any knowledge, skill, accomplishment, or personal </a:t>
            </a:r>
            <a:r>
              <a:rPr lang="en-US" sz="2800" b="1" dirty="0" smtClean="0">
                <a:solidFill>
                  <a:srgbClr val="3333FF"/>
                </a:solidFill>
              </a:rPr>
              <a:t>development that an individual selects and brings about by his or her own efforts using any method in any circumstances at any time”. GIBBONS (2002).</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sz="2800" b="1" dirty="0" smtClean="0"/>
              <a:t>“ A process in which individual take initiative, with or without the help of other</a:t>
            </a:r>
            <a:r>
              <a:rPr lang="en-US" sz="2800" b="1" dirty="0" smtClean="0">
                <a:solidFill>
                  <a:srgbClr val="3333FF"/>
                </a:solidFill>
              </a:rPr>
              <a:t>, to diagnose their learning need, formulate learning goals, identify resources for learning, select and implement learning strategies and evaluate learning outcomes”. KNOWLES (1975).</a:t>
            </a:r>
          </a:p>
          <a:p>
            <a:endParaRPr lang="es-GT" dirty="0"/>
          </a:p>
        </p:txBody>
      </p:sp>
      <p:sp>
        <p:nvSpPr>
          <p:cNvPr id="4" name="Title 1"/>
          <p:cNvSpPr>
            <a:spLocks noGrp="1"/>
          </p:cNvSpPr>
          <p:nvPr>
            <p:ph type="title"/>
          </p:nvPr>
        </p:nvSpPr>
        <p:spPr/>
        <p:txBody>
          <a:bodyPr>
            <a:noAutofit/>
          </a:bodyPr>
          <a:lstStyle/>
          <a:p>
            <a:r>
              <a:rPr lang="en-US" sz="7200" dirty="0" smtClean="0"/>
              <a:t>DEFINITION</a:t>
            </a:r>
            <a:endParaRPr lang="en-US" sz="7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5400" dirty="0" smtClean="0"/>
              <a:t>PRINCIPLES - SDL</a:t>
            </a:r>
            <a:endParaRPr lang="es-GT" dirty="0"/>
          </a:p>
        </p:txBody>
      </p:sp>
      <p:sp>
        <p:nvSpPr>
          <p:cNvPr id="3" name="2 Marcador de contenido"/>
          <p:cNvSpPr>
            <a:spLocks noGrp="1"/>
          </p:cNvSpPr>
          <p:nvPr>
            <p:ph idx="1"/>
          </p:nvPr>
        </p:nvSpPr>
        <p:spPr/>
        <p:txBody>
          <a:bodyPr/>
          <a:lstStyle/>
          <a:p>
            <a:r>
              <a:rPr lang="en-US" sz="2800" b="1" dirty="0" smtClean="0">
                <a:solidFill>
                  <a:srgbClr val="3333FF"/>
                </a:solidFill>
              </a:rPr>
              <a:t>SDL should be congruent with life long, natural and individual learning drives.</a:t>
            </a:r>
          </a:p>
          <a:p>
            <a:pPr>
              <a:buNone/>
            </a:pPr>
            <a:endParaRPr lang="en-US" sz="2800" b="1" dirty="0" smtClean="0"/>
          </a:p>
          <a:p>
            <a:r>
              <a:rPr lang="en-US" sz="2800" b="1" dirty="0" smtClean="0"/>
              <a:t>Should be adapted to the maturation, transformations and transitions experienced by the learners.</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sz="2800" b="1" dirty="0" smtClean="0">
                <a:solidFill>
                  <a:srgbClr val="3333FF"/>
                </a:solidFill>
              </a:rPr>
              <a:t>SDL should be concerned with all aspects of a full life.</a:t>
            </a:r>
          </a:p>
          <a:p>
            <a:pPr>
              <a:buNone/>
            </a:pPr>
            <a:endParaRPr lang="en-US" sz="2800" b="1" dirty="0" smtClean="0"/>
          </a:p>
          <a:p>
            <a:r>
              <a:rPr lang="en-US" sz="2800" b="1" dirty="0" smtClean="0"/>
              <a:t>It should employ a full range of human capabilities, including senses, emotions and actions as well as intellects.</a:t>
            </a:r>
          </a:p>
          <a:p>
            <a:pPr>
              <a:buNone/>
            </a:pPr>
            <a:endParaRPr lang="en-US" sz="2800" b="1" dirty="0" smtClean="0"/>
          </a:p>
          <a:p>
            <a:r>
              <a:rPr lang="en-US" sz="2800" b="1" dirty="0" smtClean="0">
                <a:solidFill>
                  <a:srgbClr val="3333FF"/>
                </a:solidFill>
              </a:rPr>
              <a:t>SDL activities should be conducted in settings suited to their development.</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t>PROCESS OF SDL</a:t>
            </a:r>
            <a:endParaRPr lang="es-GT" dirty="0"/>
          </a:p>
        </p:txBody>
      </p:sp>
      <p:pic>
        <p:nvPicPr>
          <p:cNvPr id="4" name="Picture 2" descr="http://yssschoolclosure2011.wikispaces.com/file/view/sdl-students.jpg/236017768/sdl-students.jpg"/>
          <p:cNvPicPr>
            <a:picLocks noGrp="1" noChangeAspect="1" noChangeArrowheads="1"/>
          </p:cNvPicPr>
          <p:nvPr>
            <p:ph idx="1"/>
          </p:nvPr>
        </p:nvPicPr>
        <p:blipFill>
          <a:blip r:embed="rId2"/>
          <a:srcRect/>
          <a:stretch>
            <a:fillRect/>
          </a:stretch>
        </p:blipFill>
        <p:spPr bwMode="auto">
          <a:xfrm>
            <a:off x="1500166" y="1840878"/>
            <a:ext cx="6143668" cy="50171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1143000"/>
          </a:xfrm>
        </p:spPr>
        <p:txBody>
          <a:bodyPr/>
          <a:lstStyle/>
          <a:p>
            <a:r>
              <a:rPr lang="en-US" sz="4800" dirty="0" smtClean="0"/>
              <a:t>THE PROCESS (KNOWELS)</a:t>
            </a:r>
            <a:endParaRPr lang="es-GT" dirty="0"/>
          </a:p>
        </p:txBody>
      </p:sp>
      <p:pic>
        <p:nvPicPr>
          <p:cNvPr id="1026" name="Picture 2"/>
          <p:cNvPicPr>
            <a:picLocks noChangeAspect="1" noChangeArrowheads="1"/>
          </p:cNvPicPr>
          <p:nvPr/>
        </p:nvPicPr>
        <p:blipFill>
          <a:blip r:embed="rId2"/>
          <a:srcRect/>
          <a:stretch>
            <a:fillRect/>
          </a:stretch>
        </p:blipFill>
        <p:spPr bwMode="auto">
          <a:xfrm>
            <a:off x="1071538" y="1500174"/>
            <a:ext cx="5643602" cy="530430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5400" dirty="0" smtClean="0"/>
              <a:t>SELF DIRECTED LEARNER</a:t>
            </a:r>
            <a:endParaRPr lang="es-GT" dirty="0"/>
          </a:p>
        </p:txBody>
      </p:sp>
      <p:pic>
        <p:nvPicPr>
          <p:cNvPr id="4" name="Picture 1" descr="C:\Users\EIMS\Desktop\what-makes-self-directed-learning-effective-1349891928.jpg"/>
          <p:cNvPicPr>
            <a:picLocks noGrp="1" noChangeAspect="1" noChangeArrowheads="1"/>
          </p:cNvPicPr>
          <p:nvPr>
            <p:ph idx="1"/>
          </p:nvPr>
        </p:nvPicPr>
        <p:blipFill>
          <a:blip r:embed="rId2"/>
          <a:srcRect/>
          <a:stretch>
            <a:fillRect/>
          </a:stretch>
        </p:blipFill>
        <p:spPr bwMode="auto">
          <a:xfrm>
            <a:off x="1142976" y="2285992"/>
            <a:ext cx="5924638" cy="378621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5400" b="1" dirty="0" smtClean="0"/>
              <a:t>LEARNING STEPS BY SELF DIRECTED LEARNER</a:t>
            </a:r>
            <a:endParaRPr lang="es-GT" dirty="0"/>
          </a:p>
        </p:txBody>
      </p:sp>
      <p:pic>
        <p:nvPicPr>
          <p:cNvPr id="4" name="Picture 1" descr="C:\Users\EIMS\Desktop\LearningCycle.jpg"/>
          <p:cNvPicPr>
            <a:picLocks noChangeAspect="1" noChangeArrowheads="1"/>
          </p:cNvPicPr>
          <p:nvPr/>
        </p:nvPicPr>
        <p:blipFill>
          <a:blip r:embed="rId2"/>
          <a:srcRect/>
          <a:stretch>
            <a:fillRect/>
          </a:stretch>
        </p:blipFill>
        <p:spPr bwMode="auto">
          <a:xfrm>
            <a:off x="428596" y="1752625"/>
            <a:ext cx="8305800" cy="510539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857232"/>
            <a:ext cx="6399102" cy="1183570"/>
          </a:xfrm>
        </p:spPr>
        <p:txBody>
          <a:bodyPr/>
          <a:lstStyle/>
          <a:p>
            <a:pPr algn="ctr"/>
            <a:r>
              <a:rPr lang="es-GT" dirty="0" err="1" smtClean="0"/>
              <a:t>Introduction</a:t>
            </a:r>
            <a:r>
              <a:rPr lang="es-GT" dirty="0" smtClean="0"/>
              <a:t>.</a:t>
            </a:r>
            <a:endParaRPr lang="es-GT" dirty="0"/>
          </a:p>
        </p:txBody>
      </p:sp>
      <p:sp>
        <p:nvSpPr>
          <p:cNvPr id="4" name="3 Rectángulo"/>
          <p:cNvSpPr/>
          <p:nvPr/>
        </p:nvSpPr>
        <p:spPr>
          <a:xfrm>
            <a:off x="1428728" y="2285992"/>
            <a:ext cx="6000792" cy="2400657"/>
          </a:xfrm>
          <a:prstGeom prst="rect">
            <a:avLst/>
          </a:prstGeom>
        </p:spPr>
        <p:txBody>
          <a:bodyPr wrap="square">
            <a:spAutoFit/>
          </a:bodyPr>
          <a:lstStyle/>
          <a:p>
            <a:pPr algn="ctr">
              <a:buNone/>
            </a:pPr>
            <a:r>
              <a:rPr lang="en-US" sz="2500" dirty="0" smtClean="0"/>
              <a:t>It reinforces and provides an extra practice of activities learnt in a previous attendance student class</a:t>
            </a:r>
          </a:p>
          <a:p>
            <a:pPr algn="ctr">
              <a:buNone/>
            </a:pPr>
            <a:r>
              <a:rPr lang="en-US" sz="2500" dirty="0" smtClean="0"/>
              <a:t>Servers</a:t>
            </a:r>
          </a:p>
          <a:p>
            <a:pPr algn="ctr">
              <a:buNone/>
            </a:pPr>
            <a:r>
              <a:rPr lang="en-US" sz="2500" dirty="0" smtClean="0"/>
              <a:t>Platforms</a:t>
            </a:r>
          </a:p>
          <a:p>
            <a:pPr algn="ctr">
              <a:buNone/>
            </a:pPr>
            <a:r>
              <a:rPr lang="en-US" sz="2500" dirty="0" smtClean="0"/>
              <a:t>Special websites</a:t>
            </a:r>
          </a:p>
        </p:txBody>
      </p:sp>
      <p:pic>
        <p:nvPicPr>
          <p:cNvPr id="5" name="4 Imagen" descr="Smart owl.jpg"/>
          <p:cNvPicPr>
            <a:picLocks noChangeAspect="1"/>
          </p:cNvPicPr>
          <p:nvPr/>
        </p:nvPicPr>
        <p:blipFill>
          <a:blip r:embed="rId2"/>
          <a:stretch>
            <a:fillRect/>
          </a:stretch>
        </p:blipFill>
        <p:spPr>
          <a:xfrm>
            <a:off x="642910" y="3714752"/>
            <a:ext cx="2057400" cy="20574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5400" dirty="0" smtClean="0"/>
              <a:t>PROCESS INSIDE THE  SELF DIRECTED LEARNER</a:t>
            </a:r>
            <a:endParaRPr lang="es-GT" dirty="0"/>
          </a:p>
        </p:txBody>
      </p:sp>
      <p:pic>
        <p:nvPicPr>
          <p:cNvPr id="4" name="Picture 1" descr="C:\Users\EIMS\Desktop\images.jpg"/>
          <p:cNvPicPr>
            <a:picLocks noGrp="1" noChangeAspect="1" noChangeArrowheads="1"/>
          </p:cNvPicPr>
          <p:nvPr>
            <p:ph idx="1"/>
          </p:nvPr>
        </p:nvPicPr>
        <p:blipFill>
          <a:blip r:embed="rId2"/>
          <a:srcRect/>
          <a:stretch>
            <a:fillRect/>
          </a:stretch>
        </p:blipFill>
        <p:spPr bwMode="auto">
          <a:xfrm>
            <a:off x="533400" y="1856814"/>
            <a:ext cx="7610500" cy="500118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800" dirty="0" smtClean="0"/>
              <a:t>SKILLS REQUIRED FOR SDL</a:t>
            </a:r>
            <a:endParaRPr lang="es-GT" dirty="0"/>
          </a:p>
        </p:txBody>
      </p:sp>
      <p:pic>
        <p:nvPicPr>
          <p:cNvPr id="2050" name="Picture 2"/>
          <p:cNvPicPr>
            <a:picLocks noGrp="1" noChangeAspect="1" noChangeArrowheads="1"/>
          </p:cNvPicPr>
          <p:nvPr>
            <p:ph idx="1"/>
          </p:nvPr>
        </p:nvPicPr>
        <p:blipFill>
          <a:blip r:embed="rId2"/>
          <a:srcRect/>
          <a:stretch>
            <a:fillRect/>
          </a:stretch>
        </p:blipFill>
        <p:spPr bwMode="auto">
          <a:xfrm>
            <a:off x="285720" y="1928802"/>
            <a:ext cx="8615168" cy="407196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800" dirty="0" smtClean="0"/>
              <a:t>ROLE OF A TEACHER IN SDL</a:t>
            </a:r>
            <a:endParaRPr lang="es-GT" dirty="0"/>
          </a:p>
        </p:txBody>
      </p:sp>
      <p:sp>
        <p:nvSpPr>
          <p:cNvPr id="3" name="2 Marcador de contenido"/>
          <p:cNvSpPr>
            <a:spLocks noGrp="1"/>
          </p:cNvSpPr>
          <p:nvPr>
            <p:ph idx="1"/>
          </p:nvPr>
        </p:nvSpPr>
        <p:spPr/>
        <p:txBody>
          <a:bodyPr/>
          <a:lstStyle/>
          <a:p>
            <a:r>
              <a:rPr lang="en-US" sz="2800" b="1" dirty="0" smtClean="0">
                <a:solidFill>
                  <a:srgbClr val="3333FF"/>
                </a:solidFill>
              </a:rPr>
              <a:t>Teach inquiry skills, decision making, personal developments &amp; self evaluation of work.</a:t>
            </a:r>
          </a:p>
          <a:p>
            <a:pPr>
              <a:buNone/>
            </a:pPr>
            <a:endParaRPr lang="en-US" sz="2800" b="1" dirty="0" smtClean="0"/>
          </a:p>
          <a:p>
            <a:r>
              <a:rPr lang="en-US" sz="2800" b="1" dirty="0" smtClean="0"/>
              <a:t>Help learners to develop positive attitudes and feeling of independence related to learning.</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r>
              <a:rPr lang="en-US" sz="2800" b="1" dirty="0" smtClean="0">
                <a:solidFill>
                  <a:srgbClr val="3333FF"/>
                </a:solidFill>
              </a:rPr>
              <a:t>Help learners to acquire the needs and assessment techniques necessary to discover what objectives they should set.</a:t>
            </a:r>
          </a:p>
          <a:p>
            <a:pPr>
              <a:buNone/>
            </a:pPr>
            <a:endParaRPr lang="en-US" sz="2800" b="1" dirty="0" smtClean="0"/>
          </a:p>
          <a:p>
            <a:r>
              <a:rPr lang="en-US" sz="2800" b="1" dirty="0" smtClean="0"/>
              <a:t>Help the learners identify the starting point for a learning project and understand the relevant modes of examination and reporting.</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r>
              <a:rPr lang="en-US" sz="2800" b="1" dirty="0" smtClean="0">
                <a:solidFill>
                  <a:srgbClr val="3333FF"/>
                </a:solidFill>
              </a:rPr>
              <a:t>Create a partnership with the learner by negotiating a learning contact for goals, strategies and evaluation criteria.</a:t>
            </a:r>
          </a:p>
          <a:p>
            <a:pPr>
              <a:buNone/>
            </a:pPr>
            <a:endParaRPr lang="en-US" sz="2800" b="1" dirty="0" smtClean="0"/>
          </a:p>
          <a:p>
            <a:r>
              <a:rPr lang="en-US" sz="2800" b="1" dirty="0" smtClean="0"/>
              <a:t>Ensure that the learners are aware of the learning objectives, learning strategies, resources and evaluation criteria.</a:t>
            </a:r>
          </a:p>
          <a:p>
            <a:endParaRPr lang="es-GT"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sz="2800" b="1" dirty="0" smtClean="0">
                <a:solidFill>
                  <a:srgbClr val="3333FF"/>
                </a:solidFill>
              </a:rPr>
              <a:t>Teach inquiry skills, decision making, personal development and self evaluation of work.</a:t>
            </a:r>
          </a:p>
          <a:p>
            <a:pPr>
              <a:buNone/>
            </a:pPr>
            <a:endParaRPr lang="en-US" sz="2800" b="1" dirty="0" smtClean="0"/>
          </a:p>
          <a:p>
            <a:r>
              <a:rPr lang="en-US" sz="2800" b="1" dirty="0" smtClean="0"/>
              <a:t>Act as an advocate for educationally underserved populations to facilitate their access to resources.</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sz="2800" b="1" dirty="0" smtClean="0">
                <a:solidFill>
                  <a:srgbClr val="3333FF"/>
                </a:solidFill>
              </a:rPr>
              <a:t>Help match resources to the needs of the learners.</a:t>
            </a:r>
          </a:p>
          <a:p>
            <a:pPr>
              <a:buNone/>
            </a:pPr>
            <a:endParaRPr lang="en-US" sz="2800" b="1" dirty="0" smtClean="0"/>
          </a:p>
          <a:p>
            <a:r>
              <a:rPr lang="en-US" sz="2800" b="1" dirty="0" smtClean="0"/>
              <a:t>Encourage critical thinking skills.</a:t>
            </a:r>
          </a:p>
          <a:p>
            <a:pPr>
              <a:buNone/>
            </a:pPr>
            <a:endParaRPr lang="en-US" sz="2800" b="1" dirty="0" smtClean="0"/>
          </a:p>
          <a:p>
            <a:r>
              <a:rPr lang="en-US" sz="2800" b="1" dirty="0" smtClean="0">
                <a:solidFill>
                  <a:srgbClr val="3333FF"/>
                </a:solidFill>
              </a:rPr>
              <a:t>Create an atmosphere of openness and trust to promote better performance.</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HOW TO INTEGRATE SDL WITH REGULAR TEACHING LEARNING</a:t>
            </a:r>
            <a:endParaRPr lang="es-GT" dirty="0"/>
          </a:p>
        </p:txBody>
      </p:sp>
      <p:pic>
        <p:nvPicPr>
          <p:cNvPr id="4" name="Picture 1" descr="C:\Users\EIMS\Desktop\sdl.jpg"/>
          <p:cNvPicPr>
            <a:picLocks noGrp="1" noChangeAspect="1" noChangeArrowheads="1"/>
          </p:cNvPicPr>
          <p:nvPr>
            <p:ph idx="1"/>
          </p:nvPr>
        </p:nvPicPr>
        <p:blipFill>
          <a:blip r:embed="rId2"/>
          <a:srcRect/>
          <a:stretch>
            <a:fillRect/>
          </a:stretch>
        </p:blipFill>
        <p:spPr bwMode="auto">
          <a:xfrm>
            <a:off x="1071538" y="2071678"/>
            <a:ext cx="6858048" cy="45059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sz="4800" dirty="0" smtClean="0"/>
              <a:t>COMPARISION WITH TRADITIONAL METHOD</a:t>
            </a:r>
            <a:endParaRPr lang="es-GT" dirty="0"/>
          </a:p>
        </p:txBody>
      </p:sp>
      <p:pic>
        <p:nvPicPr>
          <p:cNvPr id="4" name="Picture 1" descr="C:\Users\EIMS\Desktop\sdl 2.jpg"/>
          <p:cNvPicPr>
            <a:picLocks noGrp="1" noChangeAspect="1" noChangeArrowheads="1"/>
          </p:cNvPicPr>
          <p:nvPr>
            <p:ph idx="1"/>
          </p:nvPr>
        </p:nvPicPr>
        <p:blipFill>
          <a:blip r:embed="rId2"/>
          <a:srcRect/>
          <a:stretch>
            <a:fillRect/>
          </a:stretch>
        </p:blipFill>
        <p:spPr bwMode="auto">
          <a:xfrm>
            <a:off x="1571604" y="2071678"/>
            <a:ext cx="6072230" cy="431447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5400" dirty="0" smtClean="0"/>
              <a:t>ADVANTAGES</a:t>
            </a:r>
            <a:endParaRPr lang="es-GT" dirty="0"/>
          </a:p>
        </p:txBody>
      </p:sp>
      <p:sp>
        <p:nvSpPr>
          <p:cNvPr id="3" name="2 Marcador de contenido"/>
          <p:cNvSpPr>
            <a:spLocks noGrp="1"/>
          </p:cNvSpPr>
          <p:nvPr>
            <p:ph idx="1"/>
          </p:nvPr>
        </p:nvSpPr>
        <p:spPr/>
        <p:txBody>
          <a:bodyPr/>
          <a:lstStyle/>
          <a:p>
            <a:r>
              <a:rPr lang="en-US" sz="2800" b="1" dirty="0" smtClean="0"/>
              <a:t>SDL allows the learners to be more effective learners.</a:t>
            </a:r>
          </a:p>
          <a:p>
            <a:pPr>
              <a:buNone/>
            </a:pPr>
            <a:endParaRPr lang="en-US" sz="2800" b="1" dirty="0" smtClean="0"/>
          </a:p>
          <a:p>
            <a:r>
              <a:rPr lang="en-US" sz="2800" b="1" dirty="0" smtClean="0"/>
              <a:t>SDL helps the learners to develop a sense of responsibility.</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Teachers are able to:</a:t>
            </a:r>
            <a:endParaRPr lang="es-GT" dirty="0"/>
          </a:p>
        </p:txBody>
      </p:sp>
      <p:sp>
        <p:nvSpPr>
          <p:cNvPr id="3" name="2 Marcador de contenido"/>
          <p:cNvSpPr>
            <a:spLocks noGrp="1"/>
          </p:cNvSpPr>
          <p:nvPr>
            <p:ph idx="1"/>
          </p:nvPr>
        </p:nvSpPr>
        <p:spPr>
          <a:xfrm>
            <a:off x="457200" y="1935480"/>
            <a:ext cx="7400948" cy="4208164"/>
          </a:xfrm>
        </p:spPr>
        <p:txBody>
          <a:bodyPr>
            <a:normAutofit/>
          </a:bodyPr>
          <a:lstStyle/>
          <a:p>
            <a:r>
              <a:rPr lang="en-US" dirty="0" smtClean="0"/>
              <a:t> </a:t>
            </a:r>
            <a:r>
              <a:rPr lang="en-US" sz="2000" dirty="0" smtClean="0"/>
              <a:t>Use this resource to advance in different</a:t>
            </a:r>
          </a:p>
          <a:p>
            <a:pPr>
              <a:buNone/>
            </a:pPr>
            <a:r>
              <a:rPr lang="en-US" sz="2000" dirty="0" smtClean="0"/>
              <a:t>    types of tasks of assignments of a class.</a:t>
            </a:r>
          </a:p>
          <a:p>
            <a:pPr>
              <a:buNone/>
            </a:pPr>
            <a:endParaRPr lang="en-US" sz="2000" dirty="0" smtClean="0"/>
          </a:p>
          <a:p>
            <a:pPr>
              <a:buNone/>
            </a:pPr>
            <a:r>
              <a:rPr lang="en-US" sz="2000" dirty="0" smtClean="0"/>
              <a:t>Platforms allow teachers to submit students to have quizzes and full evaluations of all units already customized.</a:t>
            </a:r>
          </a:p>
          <a:p>
            <a:pPr>
              <a:buNone/>
            </a:pPr>
            <a:endParaRPr lang="en-US" sz="2000" dirty="0" smtClean="0"/>
          </a:p>
          <a:p>
            <a:pPr>
              <a:buNone/>
            </a:pPr>
            <a:r>
              <a:rPr lang="en-US" sz="2000" dirty="0" smtClean="0"/>
              <a:t>Teachers are able to monitor and scored students’ advances through the automatic checking system of the platform.</a:t>
            </a:r>
          </a:p>
          <a:p>
            <a:endParaRPr lang="es-GT" dirty="0"/>
          </a:p>
        </p:txBody>
      </p:sp>
      <p:pic>
        <p:nvPicPr>
          <p:cNvPr id="4" name="3 Imagen" descr="stockfresh_3114736_quiz-sign-meaning-test-exam-or-examination_sizeS.jpg"/>
          <p:cNvPicPr>
            <a:picLocks noChangeAspect="1"/>
          </p:cNvPicPr>
          <p:nvPr/>
        </p:nvPicPr>
        <p:blipFill>
          <a:blip r:embed="rId2" cstate="print"/>
          <a:stretch>
            <a:fillRect/>
          </a:stretch>
        </p:blipFill>
        <p:spPr>
          <a:xfrm>
            <a:off x="7072330" y="5072074"/>
            <a:ext cx="1752600" cy="1600200"/>
          </a:xfrm>
          <a:prstGeom prst="rect">
            <a:avLst/>
          </a:prstGeom>
        </p:spPr>
      </p:pic>
      <p:pic>
        <p:nvPicPr>
          <p:cNvPr id="5" name="4 Imagen" descr="image of computer quiz.jpg"/>
          <p:cNvPicPr>
            <a:picLocks noChangeAspect="1"/>
          </p:cNvPicPr>
          <p:nvPr/>
        </p:nvPicPr>
        <p:blipFill>
          <a:blip r:embed="rId3"/>
          <a:stretch>
            <a:fillRect/>
          </a:stretch>
        </p:blipFill>
        <p:spPr>
          <a:xfrm>
            <a:off x="5850935" y="1071546"/>
            <a:ext cx="3221659" cy="191928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sz="2800" b="1" dirty="0" smtClean="0"/>
              <a:t>SDL encourages the learners to develop their own rules and leadership patterns.</a:t>
            </a:r>
          </a:p>
          <a:p>
            <a:pPr>
              <a:buNone/>
            </a:pPr>
            <a:endParaRPr lang="en-US" sz="2800" b="1" dirty="0" smtClean="0"/>
          </a:p>
          <a:p>
            <a:r>
              <a:rPr lang="en-US" sz="2800" b="1" dirty="0" smtClean="0"/>
              <a:t>SDL helps the learners to be motivated and persistent, independent, self disciplined, self confident and goal oriented</a:t>
            </a:r>
            <a:r>
              <a:rPr lang="en-US" dirty="0" smtClean="0"/>
              <a:t>.</a:t>
            </a:r>
          </a:p>
          <a:p>
            <a:endParaRPr lang="es-GT"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5400" dirty="0" smtClean="0"/>
              <a:t>DISADVANTAGES</a:t>
            </a:r>
            <a:endParaRPr lang="es-GT" dirty="0"/>
          </a:p>
        </p:txBody>
      </p:sp>
      <p:sp>
        <p:nvSpPr>
          <p:cNvPr id="3" name="2 Marcador de contenido"/>
          <p:cNvSpPr>
            <a:spLocks noGrp="1"/>
          </p:cNvSpPr>
          <p:nvPr>
            <p:ph idx="1"/>
          </p:nvPr>
        </p:nvSpPr>
        <p:spPr/>
        <p:txBody>
          <a:bodyPr/>
          <a:lstStyle/>
          <a:p>
            <a:r>
              <a:rPr lang="en-US" sz="2800" b="1" dirty="0" smtClean="0"/>
              <a:t>Research has proved that some adults are unable to engage in self directed learning because they lack independence, confidence or resources.</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229600" cy="4389120"/>
          </a:xfrm>
        </p:spPr>
        <p:txBody>
          <a:bodyPr/>
          <a:lstStyle/>
          <a:p>
            <a:r>
              <a:rPr lang="en-US" sz="2800" b="1" dirty="0" smtClean="0"/>
              <a:t>Learners can be easily distracted by their own needs, assumptions, values and misperceptions.</a:t>
            </a:r>
          </a:p>
          <a:p>
            <a:endParaRPr lang="es-GT" dirty="0"/>
          </a:p>
        </p:txBody>
      </p:sp>
      <p:pic>
        <p:nvPicPr>
          <p:cNvPr id="4" name="Picture 2" descr="C:\Users\EIMS\Desktop\ideal.jpg"/>
          <p:cNvPicPr>
            <a:picLocks noChangeAspect="1" noChangeArrowheads="1"/>
          </p:cNvPicPr>
          <p:nvPr/>
        </p:nvPicPr>
        <p:blipFill>
          <a:blip r:embed="rId2"/>
          <a:srcRect/>
          <a:stretch>
            <a:fillRect/>
          </a:stretch>
        </p:blipFill>
        <p:spPr bwMode="auto">
          <a:xfrm>
            <a:off x="5572132" y="2285992"/>
            <a:ext cx="3143272" cy="444393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sz="2800" b="1" dirty="0" smtClean="0"/>
              <a:t>Self Directed Learning needs to be combined with other learning methods for content to be fully learned.</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Video: </a:t>
            </a:r>
            <a:r>
              <a:rPr lang="es-MX" sz="2800" dirty="0">
                <a:latin typeface="Calibri"/>
                <a:ea typeface="Calibri"/>
                <a:cs typeface="Times New Roman"/>
              </a:rPr>
              <a:t>https://www.youtube.com/watch?v=-6TbDQMB-NU</a:t>
            </a:r>
            <a:endParaRPr lang="es-MX" dirty="0"/>
          </a:p>
        </p:txBody>
      </p:sp>
    </p:spTree>
    <p:extLst>
      <p:ext uri="{BB962C8B-B14F-4D97-AF65-F5344CB8AC3E}">
        <p14:creationId xmlns:p14="http://schemas.microsoft.com/office/powerpoint/2010/main" val="3476254686"/>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0375" y="347818"/>
            <a:ext cx="7851648" cy="1828800"/>
          </a:xfrm>
        </p:spPr>
        <p:txBody>
          <a:bodyPr/>
          <a:lstStyle/>
          <a:p>
            <a:r>
              <a:rPr lang="es-GT" dirty="0" err="1" smtClean="0"/>
              <a:t>Computer</a:t>
            </a:r>
            <a:r>
              <a:rPr lang="es-GT" dirty="0" smtClean="0"/>
              <a:t> </a:t>
            </a:r>
            <a:r>
              <a:rPr lang="es-GT" dirty="0" err="1" smtClean="0"/>
              <a:t>Self</a:t>
            </a:r>
            <a:r>
              <a:rPr lang="es-GT" dirty="0" smtClean="0"/>
              <a:t> </a:t>
            </a:r>
            <a:r>
              <a:rPr lang="es-GT" dirty="0" err="1" smtClean="0"/>
              <a:t>efficacy</a:t>
            </a:r>
            <a:r>
              <a:rPr lang="es-GT" dirty="0" smtClean="0"/>
              <a:t> </a:t>
            </a:r>
            <a:endParaRPr lang="es-GT" dirty="0"/>
          </a:p>
        </p:txBody>
      </p:sp>
      <p:sp>
        <p:nvSpPr>
          <p:cNvPr id="3" name="AutoShape 2" descr="Resultado de imagen para señores usando la computadora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Resultado de imagen para señores usando la computadora anim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http://1.bp.blogspot.com/_MiKwtGWEYIk/R9XlhYNE_XI/AAAAAAAAA5E/jDOsuGmlHPc/s400/pad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348880"/>
            <a:ext cx="4464496" cy="3716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dirty="0" smtClean="0"/>
              <a:t>Video: </a:t>
            </a:r>
            <a:r>
              <a:rPr lang="es-MX" dirty="0"/>
              <a:t>https://www.youtube.com/watch?v=fjIxawmK7uw</a:t>
            </a:r>
            <a:endParaRPr lang="es-MX" dirty="0"/>
          </a:p>
        </p:txBody>
      </p:sp>
    </p:spTree>
    <p:extLst>
      <p:ext uri="{BB962C8B-B14F-4D97-AF65-F5344CB8AC3E}">
        <p14:creationId xmlns:p14="http://schemas.microsoft.com/office/powerpoint/2010/main" val="4058858657"/>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Technological</a:t>
            </a:r>
            <a:r>
              <a:rPr lang="es-MX" dirty="0" smtClean="0"/>
              <a:t> </a:t>
            </a:r>
            <a:r>
              <a:rPr lang="es-MX" dirty="0" err="1" smtClean="0"/>
              <a:t>Self</a:t>
            </a:r>
            <a:r>
              <a:rPr lang="es-MX" dirty="0" smtClean="0"/>
              <a:t> </a:t>
            </a:r>
            <a:r>
              <a:rPr lang="es-MX" dirty="0" err="1" smtClean="0"/>
              <a:t>efficacy</a:t>
            </a:r>
            <a:endParaRPr lang="es-MX" dirty="0"/>
          </a:p>
        </p:txBody>
      </p:sp>
      <p:sp>
        <p:nvSpPr>
          <p:cNvPr id="3" name="2 Marcador de contenido"/>
          <p:cNvSpPr>
            <a:spLocks noGrp="1"/>
          </p:cNvSpPr>
          <p:nvPr>
            <p:ph idx="1"/>
          </p:nvPr>
        </p:nvSpPr>
        <p:spPr/>
        <p:txBody>
          <a:bodyPr>
            <a:normAutofit lnSpcReduction="10000"/>
          </a:bodyPr>
          <a:lstStyle/>
          <a:p>
            <a:r>
              <a:rPr lang="en-US" dirty="0"/>
              <a:t>(TSE) is “the belief in one’s ability to successfully perform a technologically sophisticated new task This is a specific application of the broader and more general construct of </a:t>
            </a:r>
            <a:r>
              <a:rPr lang="en-US" dirty="0">
                <a:hlinkClick r:id="rId2" tooltip="Self-efficacy"/>
              </a:rPr>
              <a:t>self-efficacy</a:t>
            </a:r>
            <a:r>
              <a:rPr lang="en-US" dirty="0"/>
              <a:t>, which is defined as the belief in one’s ability to engage in specific actions that result in desired outcomes. Self efficacy does not focus on the skills one has, but rather the judgments of what one can do with his or her skills. Traditionally, a distinguishing feature of self efficacy is its domain-specificity. In other words, judgments are limited to certain types of performances as compared to an overall evaluation of his or her potential.</a:t>
            </a:r>
            <a:endParaRPr lang="es-MX" dirty="0"/>
          </a:p>
          <a:p>
            <a:endParaRPr lang="es-MX" dirty="0"/>
          </a:p>
        </p:txBody>
      </p:sp>
    </p:spTree>
    <p:extLst>
      <p:ext uri="{BB962C8B-B14F-4D97-AF65-F5344CB8AC3E}">
        <p14:creationId xmlns:p14="http://schemas.microsoft.com/office/powerpoint/2010/main" val="1053987246"/>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Importance</a:t>
            </a:r>
            <a:endParaRPr lang="es-MX" dirty="0"/>
          </a:p>
        </p:txBody>
      </p:sp>
      <p:sp>
        <p:nvSpPr>
          <p:cNvPr id="3" name="2 Marcador de contenido"/>
          <p:cNvSpPr>
            <a:spLocks noGrp="1"/>
          </p:cNvSpPr>
          <p:nvPr>
            <p:ph idx="1"/>
          </p:nvPr>
        </p:nvSpPr>
        <p:spPr/>
        <p:txBody>
          <a:bodyPr>
            <a:normAutofit/>
          </a:bodyPr>
          <a:lstStyle/>
          <a:p>
            <a:pPr>
              <a:lnSpc>
                <a:spcPct val="115000"/>
              </a:lnSpc>
              <a:spcAft>
                <a:spcPts val="1000"/>
              </a:spcAft>
            </a:pPr>
            <a:r>
              <a:rPr lang="en-US" sz="2800" dirty="0">
                <a:latin typeface="Calibri"/>
                <a:ea typeface="Calibri"/>
                <a:cs typeface="Times New Roman"/>
              </a:rPr>
              <a:t>Today’s modern society is completely embedded within a technological context, which makes the understanding and evaluation of technological self efficacy critical. Indeed, nearly half of Americans own </a:t>
            </a:r>
            <a:r>
              <a:rPr lang="en-US" sz="2800" dirty="0" smtClean="0">
                <a:solidFill>
                  <a:srgbClr val="0000FF"/>
                </a:solidFill>
                <a:latin typeface="Calibri"/>
                <a:ea typeface="Calibri"/>
                <a:cs typeface="Times New Roman"/>
                <a:hlinkClick r:id="rId2" tooltip="Smartphones"/>
              </a:rPr>
              <a:t>smartphones</a:t>
            </a:r>
            <a:r>
              <a:rPr lang="en-US" sz="2800" baseline="30000" dirty="0">
                <a:solidFill>
                  <a:srgbClr val="0000FF"/>
                </a:solidFill>
                <a:latin typeface="Calibri"/>
                <a:ea typeface="Calibri"/>
                <a:cs typeface="Times New Roman"/>
              </a:rPr>
              <a:t> </a:t>
            </a:r>
            <a:r>
              <a:rPr lang="en-US" sz="2800" dirty="0" smtClean="0">
                <a:latin typeface="Calibri"/>
                <a:ea typeface="Calibri"/>
                <a:cs typeface="Times New Roman"/>
              </a:rPr>
              <a:t>and </a:t>
            </a:r>
            <a:r>
              <a:rPr lang="en-US" sz="2800" dirty="0">
                <a:latin typeface="Calibri"/>
                <a:ea typeface="Calibri"/>
                <a:cs typeface="Times New Roman"/>
              </a:rPr>
              <a:t>this trend towards technology use is not limited to the United States; instead </a:t>
            </a:r>
            <a:r>
              <a:rPr lang="en-US" sz="2800" dirty="0">
                <a:solidFill>
                  <a:srgbClr val="0000FF"/>
                </a:solidFill>
                <a:latin typeface="Calibri"/>
                <a:ea typeface="Calibri"/>
                <a:cs typeface="Times New Roman"/>
                <a:hlinkClick r:id="rId3" tooltip="Cell phone"/>
              </a:rPr>
              <a:t>cell phone</a:t>
            </a:r>
            <a:r>
              <a:rPr lang="en-US" sz="2800" dirty="0">
                <a:latin typeface="Calibri"/>
                <a:ea typeface="Calibri"/>
                <a:cs typeface="Times New Roman"/>
              </a:rPr>
              <a:t>, </a:t>
            </a:r>
            <a:r>
              <a:rPr lang="en-US" sz="2800" dirty="0">
                <a:solidFill>
                  <a:srgbClr val="0000FF"/>
                </a:solidFill>
                <a:latin typeface="Calibri"/>
                <a:ea typeface="Calibri"/>
                <a:cs typeface="Times New Roman"/>
                <a:hlinkClick r:id="rId4" tooltip="Computer"/>
              </a:rPr>
              <a:t>computer</a:t>
            </a:r>
            <a:r>
              <a:rPr lang="en-US" sz="2800" dirty="0">
                <a:latin typeface="Calibri"/>
                <a:ea typeface="Calibri"/>
                <a:cs typeface="Times New Roman"/>
              </a:rPr>
              <a:t>, and </a:t>
            </a:r>
            <a:r>
              <a:rPr lang="en-US" sz="2800" dirty="0">
                <a:solidFill>
                  <a:srgbClr val="0000FF"/>
                </a:solidFill>
                <a:latin typeface="Calibri"/>
                <a:ea typeface="Calibri"/>
                <a:cs typeface="Times New Roman"/>
                <a:hlinkClick r:id="rId5" tooltip="Internet"/>
              </a:rPr>
              <a:t>internet</a:t>
            </a:r>
            <a:r>
              <a:rPr lang="en-US" sz="2800" dirty="0">
                <a:latin typeface="Calibri"/>
                <a:ea typeface="Calibri"/>
                <a:cs typeface="Times New Roman"/>
              </a:rPr>
              <a:t> use is becoming increasingly common around the </a:t>
            </a:r>
            <a:r>
              <a:rPr lang="en-US" sz="2800" dirty="0" smtClean="0">
                <a:latin typeface="Calibri"/>
                <a:ea typeface="Calibri"/>
                <a:cs typeface="Times New Roman"/>
              </a:rPr>
              <a:t>world</a:t>
            </a:r>
            <a:r>
              <a:rPr lang="en-US" sz="2800" dirty="0">
                <a:latin typeface="Calibri"/>
                <a:ea typeface="Calibri"/>
                <a:cs typeface="Times New Roman"/>
              </a:rPr>
              <a:t>.</a:t>
            </a:r>
            <a:endParaRPr lang="es-MX" dirty="0"/>
          </a:p>
        </p:txBody>
      </p:sp>
    </p:spTree>
    <p:extLst>
      <p:ext uri="{BB962C8B-B14F-4D97-AF65-F5344CB8AC3E}">
        <p14:creationId xmlns:p14="http://schemas.microsoft.com/office/powerpoint/2010/main" val="308078445"/>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Video:  </a:t>
            </a:r>
            <a:r>
              <a:rPr lang="es-MX" u="sng" dirty="0">
                <a:hlinkClick r:id="rId2"/>
              </a:rPr>
              <a:t>https://www.youtube.com/watch?v=UFwWWsz_X9s</a:t>
            </a:r>
            <a:endParaRPr lang="es-MX" dirty="0"/>
          </a:p>
          <a:p>
            <a:endParaRPr lang="es-MX" dirty="0"/>
          </a:p>
        </p:txBody>
      </p:sp>
    </p:spTree>
    <p:extLst>
      <p:ext uri="{BB962C8B-B14F-4D97-AF65-F5344CB8AC3E}">
        <p14:creationId xmlns:p14="http://schemas.microsoft.com/office/powerpoint/2010/main" val="1206300271"/>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1214422"/>
            <a:ext cx="6629400" cy="5105400"/>
          </a:xfrm>
          <a:prstGeom prst="rect">
            <a:avLst/>
          </a:prstGeom>
        </p:spPr>
        <p:txBody>
          <a:bodyPr wrap="square">
            <a:noAutofit/>
          </a:bodyPr>
          <a:lstStyle/>
          <a:p>
            <a:endParaRPr lang="en-US" sz="2800" dirty="0" smtClean="0"/>
          </a:p>
          <a:p>
            <a:pPr marL="514350" indent="-514350">
              <a:buAutoNum type="arabicPeriod"/>
            </a:pPr>
            <a:r>
              <a:rPr lang="en-US" sz="2800" dirty="0" smtClean="0"/>
              <a:t>Caters listening comprehension  as if</a:t>
            </a:r>
          </a:p>
          <a:p>
            <a:pPr marL="514350" indent="-514350"/>
            <a:r>
              <a:rPr lang="en-US" sz="2800" dirty="0" smtClean="0"/>
              <a:t>      students were having a dialog with a</a:t>
            </a:r>
          </a:p>
          <a:p>
            <a:pPr marL="514350" indent="-514350"/>
            <a:r>
              <a:rPr lang="en-US" sz="2800" dirty="0" smtClean="0"/>
              <a:t>      native English speaker</a:t>
            </a:r>
          </a:p>
          <a:p>
            <a:endParaRPr lang="en-US" sz="2800" dirty="0" smtClean="0"/>
          </a:p>
          <a:p>
            <a:r>
              <a:rPr lang="en-US" sz="2800" dirty="0" smtClean="0"/>
              <a:t>2.  Caters reading comprehension</a:t>
            </a:r>
          </a:p>
          <a:p>
            <a:endParaRPr lang="en-US" sz="2800" dirty="0" smtClean="0"/>
          </a:p>
          <a:p>
            <a:r>
              <a:rPr lang="en-US" sz="2800" dirty="0" smtClean="0"/>
              <a:t>3.  Brings writing skills application</a:t>
            </a:r>
          </a:p>
          <a:p>
            <a:r>
              <a:rPr lang="en-US" sz="2800" dirty="0" smtClean="0"/>
              <a:t>     based on typing each word.</a:t>
            </a:r>
            <a:endParaRPr lang="es-ES" sz="2800" dirty="0"/>
          </a:p>
        </p:txBody>
      </p:sp>
      <p:pic>
        <p:nvPicPr>
          <p:cNvPr id="13314" name="Picture 2" descr="http://www.studentcaring.com/wp-content/uploads/2013/09/Universitites-Student-Caring-300x236.png"/>
          <p:cNvPicPr>
            <a:picLocks noChangeAspect="1" noChangeArrowheads="1"/>
          </p:cNvPicPr>
          <p:nvPr/>
        </p:nvPicPr>
        <p:blipFill>
          <a:blip r:embed="rId2"/>
          <a:srcRect/>
          <a:stretch>
            <a:fillRect/>
          </a:stretch>
        </p:blipFill>
        <p:spPr bwMode="auto">
          <a:xfrm>
            <a:off x="6305905" y="4500570"/>
            <a:ext cx="2766689" cy="2176463"/>
          </a:xfrm>
          <a:prstGeom prst="rect">
            <a:avLst/>
          </a:prstGeom>
          <a:noFill/>
        </p:spPr>
      </p:pic>
      <p:sp>
        <p:nvSpPr>
          <p:cNvPr id="6" name="1 Título"/>
          <p:cNvSpPr>
            <a:spLocks noGrp="1"/>
          </p:cNvSpPr>
          <p:nvPr>
            <p:ph type="title"/>
          </p:nvPr>
        </p:nvSpPr>
        <p:spPr>
          <a:xfrm>
            <a:off x="500034" y="357166"/>
            <a:ext cx="8229600" cy="1143000"/>
          </a:xfrm>
        </p:spPr>
        <p:txBody>
          <a:bodyPr/>
          <a:lstStyle/>
          <a:p>
            <a:r>
              <a:rPr lang="en-US" sz="5400" dirty="0" smtClean="0"/>
              <a:t>Advantages for students: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4"/>
                                        </p:tgtEl>
                                        <p:attrNameLst>
                                          <p:attrName>style.visibility</p:attrName>
                                        </p:attrNameLst>
                                      </p:cBhvr>
                                      <p:to>
                                        <p:strVal val="visible"/>
                                      </p:to>
                                    </p:set>
                                    <p:anim calcmode="lin" valueType="num">
                                      <p:cBhvr additive="base">
                                        <p:cTn id="49" dur="500" fill="hold"/>
                                        <p:tgtEl>
                                          <p:spTgt spid="13314"/>
                                        </p:tgtEl>
                                        <p:attrNameLst>
                                          <p:attrName>ppt_x</p:attrName>
                                        </p:attrNameLst>
                                      </p:cBhvr>
                                      <p:tavLst>
                                        <p:tav tm="0">
                                          <p:val>
                                            <p:strVal val="#ppt_x"/>
                                          </p:val>
                                        </p:tav>
                                        <p:tav tm="100000">
                                          <p:val>
                                            <p:strVal val="#ppt_x"/>
                                          </p:val>
                                        </p:tav>
                                      </p:tavLst>
                                    </p:anim>
                                    <p:anim calcmode="lin" valueType="num">
                                      <p:cBhvr additive="base">
                                        <p:cTn id="5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Level</a:t>
            </a:r>
            <a:r>
              <a:rPr lang="es-MX" dirty="0" smtClean="0"/>
              <a:t> </a:t>
            </a:r>
            <a:r>
              <a:rPr lang="es-MX" dirty="0" err="1" smtClean="0"/>
              <a:t>Learning</a:t>
            </a:r>
            <a:r>
              <a:rPr lang="es-MX" dirty="0" smtClean="0"/>
              <a:t> </a:t>
            </a:r>
            <a:r>
              <a:rPr lang="es-MX" dirty="0" err="1" smtClean="0"/>
              <a:t>Goals</a:t>
            </a:r>
            <a:endParaRPr lang="es-MX" dirty="0"/>
          </a:p>
        </p:txBody>
      </p:sp>
      <p:sp>
        <p:nvSpPr>
          <p:cNvPr id="3" name="2 Marcador de contenido"/>
          <p:cNvSpPr>
            <a:spLocks noGrp="1"/>
          </p:cNvSpPr>
          <p:nvPr>
            <p:ph idx="1"/>
          </p:nvPr>
        </p:nvSpPr>
        <p:spPr/>
        <p:txBody>
          <a:bodyPr>
            <a:normAutofit fontScale="92500" lnSpcReduction="10000"/>
          </a:bodyPr>
          <a:lstStyle/>
          <a:p>
            <a:r>
              <a:rPr lang="en-US" sz="2800" dirty="0">
                <a:latin typeface="Calibri"/>
                <a:ea typeface="Calibri"/>
                <a:cs typeface="Times New Roman"/>
              </a:rPr>
              <a:t>Program- or department-level learning goals can bring coherence to a curriculum and help both students and faculty see how courses in a program interact with and build on each other. A clearly articulated, relevant set of program-level Learning goals can guide the assessment of learning by providing feedback on the extent to which the program is reaching its publicly stated goals. In this process it’s valuable to know how, where, and when majors and prospective majors gain an overview of the goals of the undergraduate program and develop an understanding of what they will know or be able to do at the end of their course of study. </a:t>
            </a:r>
            <a:endParaRPr lang="es-MX" dirty="0"/>
          </a:p>
        </p:txBody>
      </p:sp>
    </p:spTree>
    <p:extLst>
      <p:ext uri="{BB962C8B-B14F-4D97-AF65-F5344CB8AC3E}">
        <p14:creationId xmlns:p14="http://schemas.microsoft.com/office/powerpoint/2010/main" val="2640695828"/>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n-US" sz="2800" dirty="0">
                <a:latin typeface="Calibri"/>
                <a:ea typeface="Calibri"/>
                <a:cs typeface="Times New Roman"/>
              </a:rPr>
              <a:t>Developing a set of program level outcomes begins with the identification of values, goals, or the mission of an academic program, how these elements relate to students moving through the program, and what essential things they need to learn in the process. Program-level learning goals set the higher level learning goals for all students in the program. At this level, learning goals are broad in scope and tend to focus on a well-rounded student learning experience but should still be realistic and meaningful to faculty and students. </a:t>
            </a:r>
            <a:endParaRPr lang="es-MX" dirty="0"/>
          </a:p>
        </p:txBody>
      </p:sp>
    </p:spTree>
    <p:extLst>
      <p:ext uri="{BB962C8B-B14F-4D97-AF65-F5344CB8AC3E}">
        <p14:creationId xmlns:p14="http://schemas.microsoft.com/office/powerpoint/2010/main" val="3433646768"/>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a:t> VIDEO </a:t>
            </a:r>
            <a:r>
              <a:rPr lang="es-MX" u="sng" dirty="0">
                <a:hlinkClick r:id="rId2"/>
              </a:rPr>
              <a:t>https://www.youtube.com/watch?v=CaOVR_1m5qM</a:t>
            </a:r>
            <a:endParaRPr lang="es-MX" dirty="0"/>
          </a:p>
        </p:txBody>
      </p:sp>
    </p:spTree>
    <p:extLst>
      <p:ext uri="{BB962C8B-B14F-4D97-AF65-F5344CB8AC3E}">
        <p14:creationId xmlns:p14="http://schemas.microsoft.com/office/powerpoint/2010/main" val="2015086038"/>
      </p:ext>
    </p:extLst>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GT" dirty="0" err="1" smtClean="0"/>
              <a:t>Laws</a:t>
            </a:r>
            <a:r>
              <a:rPr lang="es-GT" dirty="0" smtClean="0"/>
              <a:t> of Interaction</a:t>
            </a:r>
            <a:endParaRPr lang="es-GT" dirty="0"/>
          </a:p>
        </p:txBody>
      </p:sp>
      <p:pic>
        <p:nvPicPr>
          <p:cNvPr id="10242" name="Picture 2" descr="http://1.bp.blogspot.com/-4N096JBCQEc/UnXo-IZTG_I/AAAAAAAAAD8/7RxhuiearRE/s1600/5516558-tres-chicos-son-la-lectura-dibujos-animados-y-las-ilustraciones-de-vectores.jpg"/>
          <p:cNvPicPr>
            <a:picLocks noChangeAspect="1" noChangeArrowheads="1"/>
          </p:cNvPicPr>
          <p:nvPr/>
        </p:nvPicPr>
        <p:blipFill>
          <a:blip r:embed="rId2" cstate="print"/>
          <a:srcRect/>
          <a:stretch>
            <a:fillRect/>
          </a:stretch>
        </p:blipFill>
        <p:spPr bwMode="auto">
          <a:xfrm rot="21315550">
            <a:off x="887972" y="3570269"/>
            <a:ext cx="3526921" cy="2618739"/>
          </a:xfrm>
          <a:prstGeom prst="rect">
            <a:avLst/>
          </a:prstGeom>
          <a:noFill/>
        </p:spPr>
      </p:pic>
      <p:pic>
        <p:nvPicPr>
          <p:cNvPr id="10244" name="Picture 4" descr="http://us.123rf.com/400wm/400/400/clairev/clairev1104/clairev110400011/9353062-dessin-souriant-ordinateur-de-bureau--illustration-vectorielle.jpg"/>
          <p:cNvPicPr>
            <a:picLocks noChangeAspect="1" noChangeArrowheads="1"/>
          </p:cNvPicPr>
          <p:nvPr/>
        </p:nvPicPr>
        <p:blipFill>
          <a:blip r:embed="rId3"/>
          <a:srcRect/>
          <a:stretch>
            <a:fillRect/>
          </a:stretch>
        </p:blipFill>
        <p:spPr bwMode="auto">
          <a:xfrm rot="662963">
            <a:off x="5573412" y="3740594"/>
            <a:ext cx="2749453" cy="2515750"/>
          </a:xfrm>
          <a:prstGeom prst="rect">
            <a:avLst/>
          </a:prstGeom>
          <a:noFill/>
        </p:spPr>
      </p:pic>
    </p:spTree>
    <p:extLst>
      <p:ext uri="{BB962C8B-B14F-4D97-AF65-F5344CB8AC3E}">
        <p14:creationId xmlns:p14="http://schemas.microsoft.com/office/powerpoint/2010/main" val="21599994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additive="base">
                                        <p:cTn id="19" dur="500" fill="hold"/>
                                        <p:tgtEl>
                                          <p:spTgt spid="10244"/>
                                        </p:tgtEl>
                                        <p:attrNameLst>
                                          <p:attrName>ppt_x</p:attrName>
                                        </p:attrNameLst>
                                      </p:cBhvr>
                                      <p:tavLst>
                                        <p:tav tm="0">
                                          <p:val>
                                            <p:strVal val="#ppt_x"/>
                                          </p:val>
                                        </p:tav>
                                        <p:tav tm="100000">
                                          <p:val>
                                            <p:strVal val="#ppt_x"/>
                                          </p:val>
                                        </p:tav>
                                      </p:tavLst>
                                    </p:anim>
                                    <p:anim calcmode="lin" valueType="num">
                                      <p:cBhvr additive="base">
                                        <p:cTn id="20"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err="1" smtClean="0"/>
              <a:t>What</a:t>
            </a:r>
            <a:r>
              <a:rPr lang="es-GT" dirty="0" smtClean="0"/>
              <a:t> is a </a:t>
            </a:r>
            <a:r>
              <a:rPr lang="es-GT" dirty="0" err="1" smtClean="0"/>
              <a:t>Law</a:t>
            </a:r>
            <a:r>
              <a:rPr lang="es-GT" dirty="0" smtClean="0"/>
              <a:t> of Interaction?</a:t>
            </a:r>
            <a:endParaRPr lang="es-GT" dirty="0"/>
          </a:p>
        </p:txBody>
      </p:sp>
      <p:sp>
        <p:nvSpPr>
          <p:cNvPr id="3" name="2 Marcador de contenido"/>
          <p:cNvSpPr>
            <a:spLocks noGrp="1"/>
          </p:cNvSpPr>
          <p:nvPr>
            <p:ph idx="1"/>
          </p:nvPr>
        </p:nvSpPr>
        <p:spPr/>
        <p:txBody>
          <a:bodyPr/>
          <a:lstStyle/>
          <a:p>
            <a:pPr algn="just"/>
            <a:r>
              <a:rPr lang="en-US" dirty="0" smtClean="0"/>
              <a:t>law of interaction is a statement by the researcher-theorist of the relationship between units and shows how the units of the theory are linked. In this section, the laws of interaction of “A Theory of Effective Computer-Based Instruction for Adults” are developed.</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00108"/>
            <a:ext cx="8229600" cy="5324492"/>
          </a:xfrm>
        </p:spPr>
        <p:txBody>
          <a:bodyPr>
            <a:normAutofit fontScale="92500"/>
          </a:bodyPr>
          <a:lstStyle/>
          <a:p>
            <a:pPr algn="just"/>
            <a:r>
              <a:rPr lang="en-US" dirty="0" smtClean="0"/>
              <a:t>To provide for the output of learning outcome, the CBI design unit interacts with the other units of the model: self-directedness, computer self-efficacy, external support, instructional strategy design, and learning goal level.</a:t>
            </a:r>
          </a:p>
          <a:p>
            <a:pPr algn="just"/>
            <a:r>
              <a:rPr lang="en-US" dirty="0" smtClean="0"/>
              <a:t>The units of the model were arranged into two distinct horizontal halves of the model, the top half of support and the bottom half of design.  The units of the support half are external support, self-directedness, computer self-efficacy and the components of instructional control and instructional support of CBI design. The units of the design half are learning goal level, instructional strategy design, and the components of screen design and practice strategy of CBI design. The learning goal level influences both the support and design halves of the model.</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Self-Directedness and CBI Design</a:t>
            </a:r>
            <a:endParaRPr lang="es-GT" dirty="0"/>
          </a:p>
        </p:txBody>
      </p:sp>
      <p:sp>
        <p:nvSpPr>
          <p:cNvPr id="3" name="2 Marcador de contenido"/>
          <p:cNvSpPr>
            <a:spLocks noGrp="1"/>
          </p:cNvSpPr>
          <p:nvPr>
            <p:ph idx="1"/>
          </p:nvPr>
        </p:nvSpPr>
        <p:spPr/>
        <p:txBody>
          <a:bodyPr>
            <a:normAutofit lnSpcReduction="10000"/>
          </a:bodyPr>
          <a:lstStyle/>
          <a:p>
            <a:pPr algn="just"/>
            <a:r>
              <a:rPr lang="en-US" dirty="0" smtClean="0"/>
              <a:t>Self-directedness is expected to influence the components of instructional control and instructional support of the unit domain of CBI design. Learners who possess internal locus of control, high </a:t>
            </a:r>
            <a:r>
              <a:rPr lang="en-US" dirty="0" err="1" smtClean="0"/>
              <a:t>metacognitive</a:t>
            </a:r>
            <a:r>
              <a:rPr lang="en-US" dirty="0" smtClean="0"/>
              <a:t> skills, and a high level of motivation to learn will be successful using learner controlled options for CBI design and less instructional support. Learners who possess external locus of control, low </a:t>
            </a:r>
            <a:r>
              <a:rPr lang="en-US" dirty="0" err="1" smtClean="0"/>
              <a:t>metacognitive</a:t>
            </a:r>
            <a:r>
              <a:rPr lang="en-US" dirty="0" smtClean="0"/>
              <a:t> skills, and low level of motivation to learn will need program control for instruction and much instructional support.</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smtClean="0"/>
              <a:t>Another reason for using learner control is that it helps students become independent learners and develop their self-efficacy and self-determination (</a:t>
            </a:r>
            <a:r>
              <a:rPr lang="en-US" dirty="0" err="1" smtClean="0"/>
              <a:t>Kinzie</a:t>
            </a:r>
            <a:r>
              <a:rPr lang="en-US" dirty="0" smtClean="0"/>
              <a:t>, 1990; Snow, 1980). </a:t>
            </a:r>
            <a:r>
              <a:rPr lang="en-US" dirty="0" err="1" smtClean="0"/>
              <a:t>Mager</a:t>
            </a:r>
            <a:r>
              <a:rPr lang="en-US" dirty="0" smtClean="0"/>
              <a:t> (1964) and Merrill (1975) contended that learners know their own instructional needs best and are uniquely qualified to tailor instruction to meet those needs. </a:t>
            </a:r>
            <a:endParaRPr lang="es-GT" dirty="0"/>
          </a:p>
        </p:txBody>
      </p:sp>
      <p:pic>
        <p:nvPicPr>
          <p:cNvPr id="4" name="3 Imagen" descr="http://epltt.coe.uga.edu/images/4/4c/IntroWordle.png"/>
          <p:cNvPicPr/>
          <p:nvPr/>
        </p:nvPicPr>
        <p:blipFill>
          <a:blip r:embed="rId2"/>
          <a:srcRect/>
          <a:stretch>
            <a:fillRect/>
          </a:stretch>
        </p:blipFill>
        <p:spPr bwMode="auto">
          <a:xfrm>
            <a:off x="1785918" y="4857760"/>
            <a:ext cx="4786346" cy="158389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71414"/>
            <a:ext cx="8229600" cy="1143000"/>
          </a:xfrm>
        </p:spPr>
        <p:txBody>
          <a:bodyPr>
            <a:normAutofit/>
          </a:bodyPr>
          <a:lstStyle/>
          <a:p>
            <a:pPr algn="ctr"/>
            <a:r>
              <a:rPr lang="es-GT" sz="3200" b="1" dirty="0" smtClean="0"/>
              <a:t>The </a:t>
            </a:r>
            <a:r>
              <a:rPr lang="es-GT" sz="3200" b="1" dirty="0" err="1" smtClean="0"/>
              <a:t>four</a:t>
            </a:r>
            <a:r>
              <a:rPr lang="es-GT" sz="3200" b="1" dirty="0" smtClean="0"/>
              <a:t> </a:t>
            </a:r>
            <a:r>
              <a:rPr lang="es-GT" sz="3200" b="1" dirty="0" err="1" smtClean="0"/>
              <a:t>stages</a:t>
            </a:r>
            <a:r>
              <a:rPr lang="es-GT" sz="3200" b="1" dirty="0" smtClean="0"/>
              <a:t> of </a:t>
            </a:r>
            <a:r>
              <a:rPr lang="es-GT" sz="3200" b="1" dirty="0" err="1" smtClean="0"/>
              <a:t>self-directedness</a:t>
            </a:r>
            <a:endParaRPr lang="es-GT" sz="3200" b="1" dirty="0"/>
          </a:p>
        </p:txBody>
      </p:sp>
      <p:graphicFrame>
        <p:nvGraphicFramePr>
          <p:cNvPr id="5" name="4 Diagrama"/>
          <p:cNvGraphicFramePr/>
          <p:nvPr/>
        </p:nvGraphicFramePr>
        <p:xfrm>
          <a:off x="357158" y="1357298"/>
          <a:ext cx="8143932"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40"/>
            <a:ext cx="8229600" cy="1143000"/>
          </a:xfrm>
        </p:spPr>
        <p:txBody>
          <a:bodyPr>
            <a:normAutofit fontScale="90000"/>
          </a:bodyPr>
          <a:lstStyle/>
          <a:p>
            <a:pPr algn="ctr"/>
            <a:r>
              <a:rPr lang="en-US" dirty="0" smtClean="0"/>
              <a:t>Computer Self-Efficacy and CBI Design</a:t>
            </a:r>
            <a:endParaRPr lang="es-GT" dirty="0"/>
          </a:p>
        </p:txBody>
      </p:sp>
      <p:sp>
        <p:nvSpPr>
          <p:cNvPr id="3" name="2 Marcador de contenido"/>
          <p:cNvSpPr>
            <a:spLocks noGrp="1"/>
          </p:cNvSpPr>
          <p:nvPr>
            <p:ph idx="1"/>
          </p:nvPr>
        </p:nvSpPr>
        <p:spPr>
          <a:xfrm>
            <a:off x="457200" y="2183152"/>
            <a:ext cx="8229600" cy="4389120"/>
          </a:xfrm>
        </p:spPr>
        <p:txBody>
          <a:bodyPr/>
          <a:lstStyle/>
          <a:p>
            <a:r>
              <a:rPr lang="en-US" dirty="0" smtClean="0"/>
              <a:t>Computer self-efficacy is expected to influence the components of instructional control and instructional support of the unit domain of CBI design. Learners with low computer self-efficacy must be given the opportunity to be successful. Only through experience and success with CBI will the computer self-efficacy level rise. Instructional support such as feedback and coaching needs to be available to the learner to enable them to be successful.</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Disavantages</a:t>
            </a:r>
            <a:endParaRPr lang="es-GT" dirty="0"/>
          </a:p>
        </p:txBody>
      </p:sp>
      <p:sp>
        <p:nvSpPr>
          <p:cNvPr id="3" name="2 Marcador de contenido"/>
          <p:cNvSpPr>
            <a:spLocks noGrp="1"/>
          </p:cNvSpPr>
          <p:nvPr>
            <p:ph idx="1"/>
          </p:nvPr>
        </p:nvSpPr>
        <p:spPr/>
        <p:txBody>
          <a:bodyPr>
            <a:normAutofit lnSpcReduction="10000"/>
          </a:bodyPr>
          <a:lstStyle/>
          <a:p>
            <a:r>
              <a:rPr lang="en-US" dirty="0" smtClean="0"/>
              <a:t>1. Lack of oral interactive practice with</a:t>
            </a:r>
          </a:p>
          <a:p>
            <a:pPr>
              <a:buNone/>
            </a:pPr>
            <a:r>
              <a:rPr lang="en-US" dirty="0" smtClean="0"/>
              <a:t>        teacher and students.</a:t>
            </a:r>
          </a:p>
          <a:p>
            <a:endParaRPr lang="en-US" dirty="0" smtClean="0"/>
          </a:p>
          <a:p>
            <a:r>
              <a:rPr lang="en-US" dirty="0" smtClean="0"/>
              <a:t>2. lack of personalized correction of   </a:t>
            </a:r>
          </a:p>
          <a:p>
            <a:pPr>
              <a:buNone/>
            </a:pPr>
            <a:r>
              <a:rPr lang="en-US" dirty="0" smtClean="0"/>
              <a:t>        mispronouncing or word order structure.</a:t>
            </a:r>
          </a:p>
          <a:p>
            <a:endParaRPr lang="en-US" dirty="0" smtClean="0"/>
          </a:p>
          <a:p>
            <a:r>
              <a:rPr lang="en-US" dirty="0" smtClean="0"/>
              <a:t>3. Slow acquisition of desired and multiple</a:t>
            </a:r>
          </a:p>
          <a:p>
            <a:pPr>
              <a:buNone/>
            </a:pPr>
            <a:r>
              <a:rPr lang="en-US" dirty="0" smtClean="0"/>
              <a:t>        answers that might come because of a</a:t>
            </a:r>
          </a:p>
          <a:p>
            <a:pPr>
              <a:buNone/>
            </a:pPr>
            <a:r>
              <a:rPr lang="en-US" dirty="0" smtClean="0"/>
              <a:t>        computers correction without a clear and</a:t>
            </a:r>
          </a:p>
          <a:p>
            <a:pPr>
              <a:buNone/>
            </a:pPr>
            <a:r>
              <a:rPr lang="en-US" dirty="0" smtClean="0"/>
              <a:t>        extensive explanation. </a:t>
            </a:r>
          </a:p>
          <a:p>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GT" dirty="0" err="1" smtClean="0"/>
              <a:t>Self-Directedness</a:t>
            </a:r>
            <a:r>
              <a:rPr lang="es-GT" dirty="0" smtClean="0"/>
              <a:t> and </a:t>
            </a:r>
            <a:r>
              <a:rPr lang="es-GT" dirty="0" err="1" smtClean="0"/>
              <a:t>External</a:t>
            </a:r>
            <a:r>
              <a:rPr lang="es-GT" dirty="0" smtClean="0"/>
              <a:t> </a:t>
            </a:r>
            <a:r>
              <a:rPr lang="es-GT" dirty="0" err="1" smtClean="0"/>
              <a:t>Support</a:t>
            </a:r>
            <a:endParaRPr lang="es-GT" dirty="0"/>
          </a:p>
        </p:txBody>
      </p:sp>
      <p:sp>
        <p:nvSpPr>
          <p:cNvPr id="3" name="2 Marcador de contenido"/>
          <p:cNvSpPr>
            <a:spLocks noGrp="1"/>
          </p:cNvSpPr>
          <p:nvPr>
            <p:ph idx="1"/>
          </p:nvPr>
        </p:nvSpPr>
        <p:spPr/>
        <p:txBody>
          <a:bodyPr/>
          <a:lstStyle/>
          <a:p>
            <a:r>
              <a:rPr lang="en-US" dirty="0" smtClean="0"/>
              <a:t>Self-directedness is expected to influence the unit of external support. The higher the level of self-directedness of the learner, the less external support is required. For instance, the learners who possess internal locus of control, high </a:t>
            </a:r>
            <a:r>
              <a:rPr lang="en-US" dirty="0" err="1" smtClean="0"/>
              <a:t>metacognitive</a:t>
            </a:r>
            <a:r>
              <a:rPr lang="en-US" dirty="0" smtClean="0"/>
              <a:t> skills, and high motivation to learn require less external support.</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GT" dirty="0" err="1" smtClean="0"/>
              <a:t>Prepositions</a:t>
            </a:r>
            <a:endParaRPr lang="es-GT" dirty="0"/>
          </a:p>
        </p:txBody>
      </p:sp>
      <p:sp>
        <p:nvSpPr>
          <p:cNvPr id="3" name="2 Subtítulo"/>
          <p:cNvSpPr>
            <a:spLocks noGrp="1"/>
          </p:cNvSpPr>
          <p:nvPr>
            <p:ph type="subTitle" idx="1"/>
          </p:nvPr>
        </p:nvSpPr>
        <p:spPr/>
        <p:txBody>
          <a:bodyPr/>
          <a:lstStyle/>
          <a:p>
            <a:endParaRPr lang="es-GT"/>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scchoralsociety.org/photo/thank-you-wordle-in-multiple-languages.jpg"/>
          <p:cNvPicPr>
            <a:picLocks noChangeAspect="1" noChangeArrowheads="1"/>
          </p:cNvPicPr>
          <p:nvPr/>
        </p:nvPicPr>
        <p:blipFill>
          <a:blip r:embed="rId2"/>
          <a:srcRect/>
          <a:stretch>
            <a:fillRect/>
          </a:stretch>
        </p:blipFill>
        <p:spPr bwMode="auto">
          <a:xfrm>
            <a:off x="0" y="1643050"/>
            <a:ext cx="9144000" cy="3571900"/>
          </a:xfrm>
          <a:prstGeom prst="rect">
            <a:avLst/>
          </a:prstGeom>
          <a:noFill/>
        </p:spPr>
      </p:pic>
      <p:pic>
        <p:nvPicPr>
          <p:cNvPr id="31750" name="Picture 6" descr="http://mifelicidad.info/wp-content/uploads/2014/06/Caras-felices1.jpg"/>
          <p:cNvPicPr>
            <a:picLocks noChangeAspect="1" noChangeArrowheads="1"/>
          </p:cNvPicPr>
          <p:nvPr/>
        </p:nvPicPr>
        <p:blipFill>
          <a:blip r:embed="rId3" cstate="print"/>
          <a:srcRect/>
          <a:stretch>
            <a:fillRect/>
          </a:stretch>
        </p:blipFill>
        <p:spPr bwMode="auto">
          <a:xfrm>
            <a:off x="3929058" y="5286388"/>
            <a:ext cx="1155657" cy="11654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174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5720" y="857232"/>
            <a:ext cx="8686800" cy="8382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Common useful </a:t>
            </a: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webpages</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applied for the </a:t>
            </a:r>
            <a:r>
              <a:rPr kumimoji="0" lang="en-US" sz="5000" b="0" i="0" u="none" strike="noStrike" kern="1200" cap="none" spc="0" normalizeH="0" baseline="0" noProof="0" dirty="0" err="1" smtClean="0">
                <a:ln>
                  <a:noFill/>
                </a:ln>
                <a:solidFill>
                  <a:schemeClr val="tx2"/>
                </a:solidFill>
                <a:effectLst/>
                <a:uLnTx/>
                <a:uFillTx/>
                <a:latin typeface="+mj-lt"/>
                <a:ea typeface="+mj-ea"/>
                <a:cs typeface="+mj-cs"/>
              </a:rPr>
              <a:t>english</a:t>
            </a:r>
            <a:r>
              <a:rPr kumimoji="0" lang="en-US" sz="5000" b="0" i="0" u="none" strike="noStrike" kern="1200" cap="none" spc="0" normalizeH="0" baseline="0" noProof="0" dirty="0" smtClean="0">
                <a:ln>
                  <a:noFill/>
                </a:ln>
                <a:solidFill>
                  <a:schemeClr val="tx2"/>
                </a:solidFill>
                <a:effectLst/>
                <a:uLnTx/>
                <a:uFillTx/>
                <a:latin typeface="+mj-lt"/>
                <a:ea typeface="+mj-ea"/>
                <a:cs typeface="+mj-cs"/>
              </a:rPr>
              <a:t> language learning.</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285720" y="1857364"/>
            <a:ext cx="8686800" cy="4525963"/>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hlinkClick r:id="rId2"/>
              </a:rPr>
              <a:t>https://www.duolingo.com/</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hlinkClick r:id="rId3"/>
              </a:rPr>
              <a:t>https://elt.oup.com/student/smartchoice/?cc=gt&amp;selLanguage=en</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hlinkClick r:id="rId4"/>
              </a:rPr>
              <a:t>http://myenglishlab.pearson-intl.com/</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v"/>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2015\imagen 1.jpg"/>
          <p:cNvPicPr>
            <a:picLocks noChangeAspect="1" noChangeArrowheads="1"/>
          </p:cNvPicPr>
          <p:nvPr/>
        </p:nvPicPr>
        <p:blipFill>
          <a:blip r:embed="rId2"/>
          <a:srcRect/>
          <a:stretch>
            <a:fillRect/>
          </a:stretch>
        </p:blipFill>
        <p:spPr bwMode="auto">
          <a:xfrm>
            <a:off x="142844" y="1071546"/>
            <a:ext cx="8763000" cy="5124450"/>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GT" dirty="0" smtClean="0"/>
              <a:t>Process </a:t>
            </a:r>
            <a:r>
              <a:rPr lang="es-GT" dirty="0" err="1" smtClean="0"/>
              <a:t>Units</a:t>
            </a:r>
            <a:r>
              <a:rPr lang="es-GT" dirty="0" smtClean="0"/>
              <a:t> of </a:t>
            </a:r>
            <a:r>
              <a:rPr lang="es-GT" dirty="0" err="1" smtClean="0"/>
              <a:t>Theory</a:t>
            </a:r>
            <a:endParaRPr lang="es-GT" dirty="0"/>
          </a:p>
        </p:txBody>
      </p:sp>
      <p:pic>
        <p:nvPicPr>
          <p:cNvPr id="4" name="Picture 2" descr="C:\Users\EIMS\Desktop\magnifierglassboy.jpg"/>
          <p:cNvPicPr>
            <a:picLocks noChangeAspect="1" noChangeArrowheads="1"/>
          </p:cNvPicPr>
          <p:nvPr/>
        </p:nvPicPr>
        <p:blipFill>
          <a:blip r:embed="rId2"/>
          <a:srcRect/>
          <a:stretch>
            <a:fillRect/>
          </a:stretch>
        </p:blipFill>
        <p:spPr bwMode="auto">
          <a:xfrm>
            <a:off x="2357422" y="3357562"/>
            <a:ext cx="4891094" cy="26301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What is an input?</a:t>
            </a:r>
            <a:r>
              <a:rPr lang="es-GT" dirty="0" smtClean="0"/>
              <a:t/>
            </a:r>
            <a:br>
              <a:rPr lang="es-GT" dirty="0" smtClean="0"/>
            </a:br>
            <a:endParaRPr lang="es-GT" dirty="0"/>
          </a:p>
        </p:txBody>
      </p:sp>
      <p:sp>
        <p:nvSpPr>
          <p:cNvPr id="3" name="2 Marcador de contenido"/>
          <p:cNvSpPr>
            <a:spLocks noGrp="1"/>
          </p:cNvSpPr>
          <p:nvPr>
            <p:ph idx="1"/>
          </p:nvPr>
        </p:nvSpPr>
        <p:spPr/>
        <p:txBody>
          <a:bodyPr/>
          <a:lstStyle/>
          <a:p>
            <a:r>
              <a:rPr lang="en-US" dirty="0" smtClean="0"/>
              <a:t>Input is something put into a system or expended in its operation to achieve output or a result. </a:t>
            </a:r>
            <a:endParaRPr lang="es-G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272</TotalTime>
  <Words>1591</Words>
  <Application>Microsoft Office PowerPoint</Application>
  <PresentationFormat>Presentación en pantalla (4:3)</PresentationFormat>
  <Paragraphs>133</Paragraphs>
  <Slides>52</Slides>
  <Notes>0</Notes>
  <HiddenSlides>0</HiddenSlides>
  <MMClips>1</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Flujo</vt:lpstr>
      <vt:lpstr>A Theory of Effective Computer-Based Instruction for Adults.</vt:lpstr>
      <vt:lpstr>Introduction.</vt:lpstr>
      <vt:lpstr>Teachers are able to:</vt:lpstr>
      <vt:lpstr>Advantages for students: </vt:lpstr>
      <vt:lpstr>Disavantages</vt:lpstr>
      <vt:lpstr>Presentación de PowerPoint</vt:lpstr>
      <vt:lpstr>Presentación de PowerPoint</vt:lpstr>
      <vt:lpstr>Process Units of Theory</vt:lpstr>
      <vt:lpstr>What is an input? </vt:lpstr>
      <vt:lpstr>What is Self-Directed Learning? </vt:lpstr>
      <vt:lpstr>Presentación de PowerPoint</vt:lpstr>
      <vt:lpstr>DEFINITION</vt:lpstr>
      <vt:lpstr>DEFINITION</vt:lpstr>
      <vt:lpstr>PRINCIPLES - SDL</vt:lpstr>
      <vt:lpstr>Presentación de PowerPoint</vt:lpstr>
      <vt:lpstr>PROCESS OF SDL</vt:lpstr>
      <vt:lpstr>THE PROCESS (KNOWELS)</vt:lpstr>
      <vt:lpstr>SELF DIRECTED LEARNER</vt:lpstr>
      <vt:lpstr>LEARNING STEPS BY SELF DIRECTED LEARNER</vt:lpstr>
      <vt:lpstr>PROCESS INSIDE THE  SELF DIRECTED LEARNER</vt:lpstr>
      <vt:lpstr>SKILLS REQUIRED FOR SDL</vt:lpstr>
      <vt:lpstr>ROLE OF A TEACHER IN SDL</vt:lpstr>
      <vt:lpstr>Presentación de PowerPoint</vt:lpstr>
      <vt:lpstr>Presentación de PowerPoint</vt:lpstr>
      <vt:lpstr>Presentación de PowerPoint</vt:lpstr>
      <vt:lpstr>Presentación de PowerPoint</vt:lpstr>
      <vt:lpstr>HOW TO INTEGRATE SDL WITH REGULAR TEACHING LEARNING</vt:lpstr>
      <vt:lpstr>COMPARISION WITH TRADITIONAL METHOD</vt:lpstr>
      <vt:lpstr>ADVANTAGES</vt:lpstr>
      <vt:lpstr>Presentación de PowerPoint</vt:lpstr>
      <vt:lpstr>DISADVANTAGES</vt:lpstr>
      <vt:lpstr>Presentación de PowerPoint</vt:lpstr>
      <vt:lpstr>Presentación de PowerPoint</vt:lpstr>
      <vt:lpstr>Presentación de PowerPoint</vt:lpstr>
      <vt:lpstr>Computer Self efficacy </vt:lpstr>
      <vt:lpstr>Presentación de PowerPoint</vt:lpstr>
      <vt:lpstr>Technological Self efficacy</vt:lpstr>
      <vt:lpstr>Importance</vt:lpstr>
      <vt:lpstr>Presentación de PowerPoint</vt:lpstr>
      <vt:lpstr>Level Learning Goals</vt:lpstr>
      <vt:lpstr>Presentación de PowerPoint</vt:lpstr>
      <vt:lpstr>Presentación de PowerPoint</vt:lpstr>
      <vt:lpstr>Laws of Interaction</vt:lpstr>
      <vt:lpstr>What is a Law of Interaction?</vt:lpstr>
      <vt:lpstr>Presentación de PowerPoint</vt:lpstr>
      <vt:lpstr>Self-Directedness and CBI Design</vt:lpstr>
      <vt:lpstr>Presentación de PowerPoint</vt:lpstr>
      <vt:lpstr>The four stages of self-directedness</vt:lpstr>
      <vt:lpstr>Computer Self-Efficacy and CBI Design</vt:lpstr>
      <vt:lpstr>Self-Directedness and External Support</vt:lpstr>
      <vt:lpstr>Prepositions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Theory of Effective Computer-Based Instruction for Adults</dc:title>
  <dc:creator>Fredy Rodriguez</dc:creator>
  <cp:lastModifiedBy>Home</cp:lastModifiedBy>
  <cp:revision>48</cp:revision>
  <dcterms:created xsi:type="dcterms:W3CDTF">2015-05-16T00:30:31Z</dcterms:created>
  <dcterms:modified xsi:type="dcterms:W3CDTF">2015-05-19T02:33:50Z</dcterms:modified>
</cp:coreProperties>
</file>